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16" r:id="rId5"/>
  </p:sldMasterIdLst>
  <p:notesMasterIdLst>
    <p:notesMasterId r:id="rId40"/>
  </p:notesMasterIdLst>
  <p:handoutMasterIdLst>
    <p:handoutMasterId r:id="rId41"/>
  </p:handoutMasterIdLst>
  <p:sldIdLst>
    <p:sldId id="256" r:id="rId6"/>
    <p:sldId id="260" r:id="rId7"/>
    <p:sldId id="290" r:id="rId8"/>
    <p:sldId id="261" r:id="rId9"/>
    <p:sldId id="262" r:id="rId10"/>
    <p:sldId id="331" r:id="rId11"/>
    <p:sldId id="332" r:id="rId12"/>
    <p:sldId id="333" r:id="rId13"/>
    <p:sldId id="334" r:id="rId14"/>
    <p:sldId id="335" r:id="rId15"/>
    <p:sldId id="337" r:id="rId16"/>
    <p:sldId id="336" r:id="rId17"/>
    <p:sldId id="338" r:id="rId18"/>
    <p:sldId id="341" r:id="rId19"/>
    <p:sldId id="343" r:id="rId20"/>
    <p:sldId id="339" r:id="rId21"/>
    <p:sldId id="340" r:id="rId22"/>
    <p:sldId id="344" r:id="rId23"/>
    <p:sldId id="342" r:id="rId24"/>
    <p:sldId id="345" r:id="rId25"/>
    <p:sldId id="346" r:id="rId26"/>
    <p:sldId id="347" r:id="rId27"/>
    <p:sldId id="348" r:id="rId28"/>
    <p:sldId id="349" r:id="rId29"/>
    <p:sldId id="358" r:id="rId30"/>
    <p:sldId id="350" r:id="rId31"/>
    <p:sldId id="351" r:id="rId32"/>
    <p:sldId id="359" r:id="rId33"/>
    <p:sldId id="352" r:id="rId34"/>
    <p:sldId id="353" r:id="rId35"/>
    <p:sldId id="354" r:id="rId36"/>
    <p:sldId id="355" r:id="rId37"/>
    <p:sldId id="356" r:id="rId38"/>
    <p:sldId id="357" r:id="rId39"/>
  </p:sldIdLst>
  <p:sldSz cx="12192000" cy="6858000"/>
  <p:notesSz cx="7315200" cy="12344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793"/>
    <a:srgbClr val="FE5815"/>
    <a:srgbClr val="E4A612"/>
    <a:srgbClr val="B1132F"/>
    <a:srgbClr val="40BAB3"/>
    <a:srgbClr val="2D6244"/>
    <a:srgbClr val="94BB1E"/>
    <a:srgbClr val="7E858B"/>
    <a:srgbClr val="8B8F66"/>
    <a:srgbClr val="9F9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6" autoAdjust="0"/>
    <p:restoredTop sz="90798" autoAdjust="0"/>
  </p:normalViewPr>
  <p:slideViewPr>
    <p:cSldViewPr>
      <p:cViewPr varScale="1">
        <p:scale>
          <a:sx n="128" d="100"/>
          <a:sy n="128" d="100"/>
        </p:scale>
        <p:origin x="21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70" y="-102"/>
      </p:cViewPr>
      <p:guideLst>
        <p:guide orient="horz" pos="3888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1" y="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72718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1" y="1172718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408EA3-5B62-4EA5-B2C4-277918848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8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1" y="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57200" y="927100"/>
            <a:ext cx="8229600" cy="462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1" y="5863591"/>
            <a:ext cx="5364480" cy="555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72718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1" y="11727181"/>
            <a:ext cx="316992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1D95CF-A65D-4D54-BDE0-7BC24E4ECD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71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73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9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10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1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24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0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17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46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31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3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0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17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257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0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50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8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255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685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61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43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95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4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62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89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37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2501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736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D95CF-A65D-4D54-BDE0-7BC24E4EC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4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5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45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86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0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9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2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63215"/>
            <a:ext cx="4991100" cy="133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3200" y="3810000"/>
            <a:ext cx="5232400" cy="2057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9A0CA3-F894-E845-A9DF-D7A2587E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lor Fill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5236F00-CC38-6344-87B3-01B4A749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0213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olor Fill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7C053E1-095E-074A-B7A4-A06A9014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488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olor Fill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8773859-50C2-BF44-8D49-874F36855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4392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145A41A-CCA6-C142-9007-8D084F698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1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2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4119A0-5B6B-2448-AF0E-21893EC6E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3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93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69C9084-3E34-5747-A9FF-86DC7B7E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48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97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997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C835784-1329-A849-9592-4F75E201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318865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317595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73400" y="3182066"/>
            <a:ext cx="3028950" cy="3142534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75750" y="3182066"/>
            <a:ext cx="3028950" cy="3142534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355604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324831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9625882-5A05-2449-A81C-26FA736D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0"/>
            <a:ext cx="2603496" cy="5714999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633729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632459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5714998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25DE432-BEC8-1947-A523-9C2E7A94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32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-2446" y="1371600"/>
            <a:ext cx="6102350" cy="4953001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4C5D03-A95F-564F-B351-042DC584F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6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6096000" y="1371600"/>
            <a:ext cx="6102350" cy="4953001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9F56B-9E9E-6648-8441-958F0C0E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6096000" y="0"/>
            <a:ext cx="6096000" cy="63246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D2A8DF4-3EBD-6545-8562-0E83C8A7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AD00B6-DC4F-CF43-9BCD-7180174F2A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293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 dirty="0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AC5F6F-EBB0-6F49-8C96-8FAC3437C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CA808D4-F0B2-9945-9B47-97BBC94A9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4DDC869-E55C-2043-9BB4-AD791F9C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609600" y="1295400"/>
            <a:ext cx="11176000" cy="48006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4FD0AC-E5B7-2449-871F-D45FF202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FAC938D-D8EB-194E-9FD2-C30B02D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0"/>
            <a:ext cx="6095999" cy="6324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690D1E6-AD6F-8B40-8647-E7178C48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E4246B-C6EF-1740-B845-BED736C08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72800" y="228600"/>
            <a:ext cx="812800" cy="57150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1005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38F40F-64D6-324A-BA4E-0BD67E610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3BF5CA-1FC9-654A-B4AD-4E05322E44E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Section Header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Section Header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B98D26-847C-9845-9DF6-CD64206F9E9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44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Section Header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lor Fill">
    <p:bg>
      <p:bgPr>
        <a:solidFill>
          <a:srgbClr val="FD5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D7870A-C449-A54F-A88C-DFE2408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lor Fill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5C8B59-BF9C-8D40-9DA8-D6A3A9B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lor Fill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984F44-06D3-004B-B146-6A528935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olor Fill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520544"/>
            <a:ext cx="7734299" cy="1313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olor Fill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620ED1-6B52-B945-90C5-D303787B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olor Fill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FD7352-68AA-0145-965E-97D6722C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olor Fill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248536-0BB9-C948-AC94-7608E3D8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lor Fill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67272AF-E52A-D44D-9B1C-3EFE47A1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lor Fill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5236F00-CC38-6344-87B3-01B4A749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B0AFA-DAA8-834C-B45F-6B0498C1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olor Fill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7C053E1-095E-074A-B7A4-A06A9014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olor Fill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8773859-50C2-BF44-8D49-874F36855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63215"/>
            <a:ext cx="4991100" cy="13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AD00B6-DC4F-CF43-9BCD-7180174F2A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782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3BF5CA-1FC9-654A-B4AD-4E05322E44E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53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514600"/>
            <a:ext cx="10614914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rgbClr val="0E379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01" y="457528"/>
            <a:ext cx="905598" cy="2432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60B736-AEDE-AB43-B75F-1B9181B035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63084" y="3610537"/>
            <a:ext cx="10614915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B98D26-847C-9845-9DF6-CD64206F9E9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1600" y="5486402"/>
            <a:ext cx="3711388" cy="380999"/>
          </a:xfrm>
        </p:spPr>
        <p:txBody>
          <a:bodyPr lIns="91440" tIns="0" rIns="0" bIns="0" anchor="ctr" anchorCtr="0"/>
          <a:lstStyle>
            <a:lvl1pPr marL="0" indent="0" algn="r">
              <a:buNone/>
              <a:defRPr sz="1200" b="0">
                <a:solidFill>
                  <a:srgbClr val="0E379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14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B0AFA-DAA8-834C-B45F-6B0498C1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5651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1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400410-10F9-C84A-9DF3-9458A14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5893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6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4343400"/>
            <a:ext cx="11176000" cy="167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1A1B182-E60A-8E4B-92A8-FF07D3A0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5197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92000" cy="495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6A1BF83-D414-F84D-8096-BCC67E77A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7896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1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6482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400410-10F9-C84A-9DF3-9458A14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6C950F-6E8E-A74F-8F0F-42A1A8754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099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3200" y="3810000"/>
            <a:ext cx="5232400" cy="2057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9A0CA3-F894-E845-A9DF-D7A2587E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0723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145A41A-CCA6-C142-9007-8D084F698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1155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1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2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4119A0-5B6B-2448-AF0E-21893EC6E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307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3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93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69C9084-3E34-5747-A9FF-86DC7B7E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4516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48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11150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97200" y="2"/>
            <a:ext cx="311150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096420"/>
            <a:ext cx="311150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997200" y="3096420"/>
            <a:ext cx="311150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C835784-1329-A849-9592-4F75E201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5259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318865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317595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73400" y="3182066"/>
            <a:ext cx="3028950" cy="3142534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75750" y="3182066"/>
            <a:ext cx="3028950" cy="3142534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355604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324831" y="3429000"/>
            <a:ext cx="2603496" cy="2715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9625882-5A05-2449-A81C-26FA736D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119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952" y="381000"/>
            <a:ext cx="2603496" cy="5714999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3400" cy="633729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3061159" cy="6324598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5304" y="381001"/>
            <a:ext cx="2603496" cy="5714998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25DE432-BEC8-1947-A523-9C2E7A94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8000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32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-2446" y="1371600"/>
            <a:ext cx="6102350" cy="4953001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4C5D03-A95F-564F-B351-042DC584F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17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600" y="2438400"/>
            <a:ext cx="5029200" cy="32004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6096000" y="1371600"/>
            <a:ext cx="6102350" cy="4953001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9F56B-9E9E-6648-8441-958F0C0E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8847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6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4343400"/>
            <a:ext cx="11176000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1A1B182-E60A-8E4B-92A8-FF07D3A0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6096000" y="0"/>
            <a:ext cx="6096000" cy="63246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D2A8DF4-3EBD-6545-8562-0E83C8A7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119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 dirty="0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AC5F6F-EBB0-6F49-8C96-8FAC3437C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765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CA808D4-F0B2-9945-9B47-97BBC94A9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9456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1295400"/>
            <a:ext cx="12192000" cy="5029200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117600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4DDC869-E55C-2043-9BB4-AD791F9C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286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609600" y="1295400"/>
            <a:ext cx="11176000" cy="4800600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4FD0AC-E5B7-2449-871F-D45FF202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8021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486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FAC938D-D8EB-194E-9FD2-C30B02D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9195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876799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0"/>
            <a:ext cx="6095999" cy="6324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876798" cy="469106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690D1E6-AD6F-8B40-8647-E7178C48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8164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E4246B-C6EF-1740-B845-BED736C08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2741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72800" y="228600"/>
            <a:ext cx="812800" cy="57150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10058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38F40F-64D6-324A-BA4E-0BD67E610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24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92000" cy="495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6A1BF83-D414-F84D-8096-BCC67E77A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783076"/>
            <a:ext cx="4991100" cy="13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Section Header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6C950F-6E8E-A74F-8F0F-42A1A8754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Section Header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Section Header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6758516" cy="1079499"/>
          </a:xfrm>
        </p:spPr>
        <p:txBody>
          <a:bodyPr wrap="square" lIns="0" tIns="0" rIns="0" bIns="0" anchor="b" anchorCtr="0"/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043" y="5486402"/>
            <a:ext cx="6697557" cy="380999"/>
          </a:xfrm>
        </p:spPr>
        <p:txBody>
          <a:bodyPr lIns="91440" tIns="0" rIns="0" bIns="0" anchor="ctr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3084" y="5486400"/>
            <a:ext cx="60959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914400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lor Fill">
    <p:bg>
      <p:bgPr>
        <a:solidFill>
          <a:srgbClr val="FD5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D7870A-C449-A54F-A88C-DFE2408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1277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lor Fill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5C8B59-BF9C-8D40-9DA8-D6A3A9B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3790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lor Fill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984F44-06D3-004B-B146-6A528935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031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olor Fill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520544"/>
            <a:ext cx="7734299" cy="1313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5135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olor Fill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620ED1-6B52-B945-90C5-D303787B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6705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olor Fill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FD7352-68AA-0145-965E-97D6722C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91354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olor Fill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248536-0BB9-C948-AC94-7608E3D8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8123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lor Fill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67272AF-E52A-D44D-9B1C-3EFE47A1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8750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57585"/>
            <a:ext cx="11176000" cy="4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9200" y="6515387"/>
            <a:ext cx="406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0" y="6324600"/>
            <a:ext cx="1219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1828800" y="6515386"/>
            <a:ext cx="0" cy="1365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58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B5CE-2B4D-FC4B-966E-7FF925A8D9F2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1" y="6462000"/>
            <a:ext cx="905598" cy="2432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14340-22A0-3D47-94AC-8C9BF494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623" y="6416675"/>
            <a:ext cx="6018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4" r:id="rId2"/>
    <p:sldLayoutId id="2147483662" r:id="rId3"/>
    <p:sldLayoutId id="2147483715" r:id="rId4"/>
    <p:sldLayoutId id="2147483661" r:id="rId5"/>
    <p:sldLayoutId id="2147483668" r:id="rId6"/>
    <p:sldLayoutId id="2147483675" r:id="rId7"/>
    <p:sldLayoutId id="2147483665" r:id="rId8"/>
    <p:sldLayoutId id="2147483666" r:id="rId9"/>
    <p:sldLayoutId id="2147483712" r:id="rId10"/>
    <p:sldLayoutId id="2147483689" r:id="rId11"/>
    <p:sldLayoutId id="2147483699" r:id="rId12"/>
    <p:sldLayoutId id="2147483690" r:id="rId13"/>
    <p:sldLayoutId id="2147483711" r:id="rId14"/>
    <p:sldLayoutId id="2147483691" r:id="rId15"/>
    <p:sldLayoutId id="2147483698" r:id="rId16"/>
    <p:sldLayoutId id="2147483696" r:id="rId17"/>
    <p:sldLayoutId id="2147483697" r:id="rId18"/>
    <p:sldLayoutId id="2147483692" r:id="rId19"/>
    <p:sldLayoutId id="2147483693" r:id="rId20"/>
    <p:sldLayoutId id="2147483694" r:id="rId21"/>
    <p:sldLayoutId id="2147483695" r:id="rId22"/>
    <p:sldLayoutId id="2147483678" r:id="rId23"/>
    <p:sldLayoutId id="2147483663" r:id="rId24"/>
    <p:sldLayoutId id="2147483667" r:id="rId25"/>
    <p:sldLayoutId id="2147483669" r:id="rId26"/>
    <p:sldLayoutId id="2147483670" r:id="rId27"/>
    <p:sldLayoutId id="2147483671" r:id="rId28"/>
    <p:sldLayoutId id="2147483673" r:id="rId29"/>
    <p:sldLayoutId id="2147483676" r:id="rId30"/>
    <p:sldLayoutId id="2147483713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08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E581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rgbClr val="00408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57585"/>
            <a:ext cx="11176000" cy="4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9200" y="6515387"/>
            <a:ext cx="406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0" y="6324600"/>
            <a:ext cx="1219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1828800" y="6515386"/>
            <a:ext cx="0" cy="1365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58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B5CE-2B4D-FC4B-966E-7FF925A8D9F2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1" y="6462000"/>
            <a:ext cx="905598" cy="2432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14340-22A0-3D47-94AC-8C9BF494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623" y="6416675"/>
            <a:ext cx="6018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3097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408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FE581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rgbClr val="00408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dot.org/business/request-for-qualifications.as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dot.org/business/request-for-qualifications.as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3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dot.org/business/resources/APD_Docs/APD_Office_Page/DB_Evaluation_Guidelines_9-5-2019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4" Type="http://schemas.openxmlformats.org/officeDocument/2006/relationships/hyperlink" Target="http://www.virginiadot.org/business/design-build.asp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dot.org/business/request-for-qualifications.asp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iniadot.org/business/resources/APD_Docs/APD_Office_Page/IIM-APD-2.2_Final_11-9-2017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0928"/>
            <a:ext cx="11176000" cy="838343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/>
              <a:t>Proposed Sequence of 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5394105"/>
            <a:ext cx="1036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One Southbound and one Northbound lane will be open during 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Bikes and pedestrians will be given access to cross the bridge during construction</a:t>
            </a:r>
            <a:r>
              <a:rPr lang="en-US" sz="2000" dirty="0" smtClean="0">
                <a:solidFill>
                  <a:srgbClr val="0E3793"/>
                </a:solidFill>
              </a:rPr>
              <a:t>.</a:t>
            </a:r>
            <a:endParaRPr lang="en-US" sz="2000" dirty="0">
              <a:solidFill>
                <a:srgbClr val="0E379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93770"/>
            <a:ext cx="6467475" cy="3806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387247"/>
            <a:ext cx="5181600" cy="38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9444037" cy="512479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5618" y="364774"/>
            <a:ext cx="11176000" cy="533400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 smtClean="0"/>
              <a:t>Proposed Typical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35975"/>
            <a:ext cx="5730057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52600"/>
            <a:ext cx="5818907" cy="357337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09600" y="563192"/>
            <a:ext cx="11176000" cy="533400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/>
              <a:t>Proposed Sequence of Construction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5327149"/>
            <a:ext cx="1036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One Southbound lane will be open during </a:t>
            </a:r>
            <a:r>
              <a:rPr lang="en-US" sz="2000" dirty="0" smtClean="0">
                <a:solidFill>
                  <a:srgbClr val="0E3793"/>
                </a:solidFill>
              </a:rPr>
              <a:t>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</a:t>
            </a:r>
            <a:r>
              <a:rPr lang="en-US" sz="2000" dirty="0">
                <a:solidFill>
                  <a:srgbClr val="0E3793"/>
                </a:solidFill>
              </a:rPr>
              <a:t>Bridge is part of the </a:t>
            </a:r>
            <a:r>
              <a:rPr lang="en-US" sz="2000" dirty="0" smtClean="0">
                <a:solidFill>
                  <a:srgbClr val="0E3793"/>
                </a:solidFill>
              </a:rPr>
              <a:t>I-64 Westbound off </a:t>
            </a:r>
            <a:r>
              <a:rPr lang="en-US" sz="2000" dirty="0">
                <a:solidFill>
                  <a:srgbClr val="0E3793"/>
                </a:solidFill>
              </a:rPr>
              <a:t>ramp. Bike and pedestrians access will not be provided during construction</a:t>
            </a:r>
            <a:r>
              <a:rPr lang="en-US" sz="2000" dirty="0" smtClean="0">
                <a:solidFill>
                  <a:srgbClr val="0E3793"/>
                </a:solidFill>
              </a:rPr>
              <a:t>.</a:t>
            </a:r>
            <a:endParaRPr lang="en-US" sz="2000" dirty="0">
              <a:solidFill>
                <a:srgbClr val="0E37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St. Over I-95 Bridge Rehabilitation</a:t>
            </a:r>
            <a:br>
              <a:rPr lang="en-US" dirty="0"/>
            </a:br>
            <a:r>
              <a:rPr lang="en-US" dirty="0"/>
              <a:t>Proposed Typical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9115425" cy="48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St. Over I-95 Bridge Rehabilitation</a:t>
            </a:r>
            <a:br>
              <a:rPr lang="en-US" dirty="0"/>
            </a:br>
            <a:r>
              <a:rPr lang="en-US" dirty="0"/>
              <a:t>Proposed Sequence of 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76400"/>
            <a:ext cx="5638800" cy="3568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676399"/>
            <a:ext cx="5791200" cy="35866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5334000"/>
            <a:ext cx="1036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Two Northbound lanes of traffic will be open during construction.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Bikes </a:t>
            </a:r>
            <a:r>
              <a:rPr lang="en-US" sz="2000" dirty="0">
                <a:solidFill>
                  <a:srgbClr val="0E3793"/>
                </a:solidFill>
              </a:rPr>
              <a:t>and pedestrians will be given access to cross the bridge during construction</a:t>
            </a:r>
            <a:r>
              <a:rPr lang="en-US" sz="2000" dirty="0" smtClean="0">
                <a:solidFill>
                  <a:srgbClr val="0E3793"/>
                </a:solidFill>
              </a:rPr>
              <a:t>.</a:t>
            </a:r>
            <a:endParaRPr lang="en-US" sz="2000" dirty="0">
              <a:solidFill>
                <a:srgbClr val="0E37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204" y="369394"/>
            <a:ext cx="11176000" cy="697406"/>
          </a:xfrm>
        </p:spPr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/>
              <a:t>Proposed Detour </a:t>
            </a:r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0864" y="1606790"/>
            <a:ext cx="4119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Circular </a:t>
            </a:r>
            <a:r>
              <a:rPr lang="en-US" sz="2000" dirty="0">
                <a:solidFill>
                  <a:srgbClr val="0E3793"/>
                </a:solidFill>
              </a:rPr>
              <a:t>detour with </a:t>
            </a:r>
            <a:r>
              <a:rPr lang="en-US" sz="2000" dirty="0" smtClean="0">
                <a:solidFill>
                  <a:srgbClr val="0E3793"/>
                </a:solidFill>
              </a:rPr>
              <a:t>7</a:t>
            </a:r>
            <a:r>
              <a:rPr lang="en-US" sz="2000" baseline="30000" dirty="0" smtClean="0">
                <a:solidFill>
                  <a:srgbClr val="0E3793"/>
                </a:solidFill>
              </a:rPr>
              <a:t>th</a:t>
            </a:r>
            <a:r>
              <a:rPr lang="en-US" sz="2000" dirty="0" smtClean="0">
                <a:solidFill>
                  <a:srgbClr val="0E3793"/>
                </a:solidFill>
              </a:rPr>
              <a:t> and 4</a:t>
            </a:r>
            <a:r>
              <a:rPr lang="en-US" sz="2000" baseline="30000" dirty="0" smtClean="0">
                <a:solidFill>
                  <a:srgbClr val="0E3793"/>
                </a:solidFill>
              </a:rPr>
              <a:t>th</a:t>
            </a:r>
            <a:r>
              <a:rPr lang="en-US" sz="2000" dirty="0" smtClean="0">
                <a:solidFill>
                  <a:srgbClr val="0E3793"/>
                </a:solidFill>
              </a:rPr>
              <a:t> </a:t>
            </a:r>
            <a:r>
              <a:rPr lang="en-US" sz="2000" dirty="0">
                <a:solidFill>
                  <a:srgbClr val="0E3793"/>
                </a:solidFill>
              </a:rPr>
              <a:t>Street for Southbound Traffic into the </a:t>
            </a:r>
            <a:r>
              <a:rPr lang="en-US" sz="2000" dirty="0" smtClean="0">
                <a:solidFill>
                  <a:srgbClr val="0E3793"/>
                </a:solidFill>
              </a:rPr>
              <a:t>City</a:t>
            </a:r>
            <a:endParaRPr lang="en-US" sz="2000" dirty="0">
              <a:solidFill>
                <a:srgbClr val="0E379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95400"/>
            <a:ext cx="7196178" cy="495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64" y="3162443"/>
            <a:ext cx="3695032" cy="25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</a:t>
            </a:r>
            <a:r>
              <a:rPr lang="en-US" dirty="0"/>
              <a:t>St. Over I-95 Bridge Rehabilitation</a:t>
            </a:r>
            <a:br>
              <a:rPr lang="en-US" dirty="0"/>
            </a:br>
            <a:r>
              <a:rPr lang="en-US" dirty="0"/>
              <a:t>Proposed Typical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3634"/>
            <a:ext cx="9120187" cy="49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</a:t>
            </a:r>
            <a:r>
              <a:rPr lang="en-US" dirty="0"/>
              <a:t>St. Over I-95 Bridge Rehabilitation</a:t>
            </a:r>
            <a:br>
              <a:rPr lang="en-US" dirty="0"/>
            </a:br>
            <a:r>
              <a:rPr lang="en-US" dirty="0"/>
              <a:t>Proposed Sequence of 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126760" y="5966251"/>
            <a:ext cx="5181600" cy="136524"/>
          </a:xfrm>
        </p:spPr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05771" y="3897010"/>
            <a:ext cx="487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Bikes </a:t>
            </a:r>
            <a:r>
              <a:rPr lang="en-US" sz="2000" dirty="0">
                <a:solidFill>
                  <a:srgbClr val="0E3793"/>
                </a:solidFill>
              </a:rPr>
              <a:t>and pedestrians will be provided access to cross the bridge during the weekend construction</a:t>
            </a:r>
            <a:r>
              <a:rPr lang="en-US" sz="2000" dirty="0" smtClean="0">
                <a:solidFill>
                  <a:srgbClr val="0E3793"/>
                </a:solidFill>
              </a:rPr>
              <a:t>.</a:t>
            </a:r>
            <a:endParaRPr lang="en-US" sz="2000" dirty="0">
              <a:solidFill>
                <a:srgbClr val="0E379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08542" y="1381855"/>
            <a:ext cx="487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The </a:t>
            </a:r>
            <a:r>
              <a:rPr lang="en-US" sz="2000" dirty="0">
                <a:solidFill>
                  <a:srgbClr val="0E3793"/>
                </a:solidFill>
              </a:rPr>
              <a:t>bridge will be closed on the weekend for construction.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0" y="1291710"/>
            <a:ext cx="5530360" cy="2414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652681"/>
            <a:ext cx="2571061" cy="789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40" y="3791715"/>
            <a:ext cx="5591175" cy="2468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415" y="5181600"/>
            <a:ext cx="2626254" cy="7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204" y="369394"/>
            <a:ext cx="11176000" cy="697406"/>
          </a:xfrm>
        </p:spPr>
        <p:txBody>
          <a:bodyPr/>
          <a:lstStyle/>
          <a:p>
            <a:r>
              <a:rPr lang="en-US" dirty="0" smtClean="0"/>
              <a:t>Broad 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/>
              <a:t>Proposed Detour </a:t>
            </a:r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0204" y="1815167"/>
            <a:ext cx="4143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Weekend closures. Vehicle traffic will be detoured to E. Main St</a:t>
            </a:r>
            <a:r>
              <a:rPr lang="en-US" sz="2000" dirty="0" smtClean="0">
                <a:solidFill>
                  <a:srgbClr val="0E3793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19200"/>
            <a:ext cx="6858000" cy="4740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4" y="3106240"/>
            <a:ext cx="4295503" cy="18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0644"/>
            <a:ext cx="11176000" cy="533400"/>
          </a:xfrm>
        </p:spPr>
        <p:txBody>
          <a:bodyPr/>
          <a:lstStyle/>
          <a:p>
            <a:r>
              <a:rPr lang="en-US" dirty="0" smtClean="0"/>
              <a:t>I-95</a:t>
            </a:r>
            <a:r>
              <a:rPr lang="en-US" dirty="0"/>
              <a:t> </a:t>
            </a:r>
            <a:r>
              <a:rPr lang="en-US" dirty="0" smtClean="0"/>
              <a:t>Proposed Maintenance of Traffic at Night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5777072"/>
            <a:ext cx="1036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3793"/>
                </a:solidFill>
              </a:rPr>
              <a:t> </a:t>
            </a:r>
            <a:r>
              <a:rPr lang="en-US" sz="2000" dirty="0" smtClean="0">
                <a:solidFill>
                  <a:srgbClr val="0E3793"/>
                </a:solidFill>
              </a:rPr>
              <a:t>Reduced </a:t>
            </a:r>
            <a:r>
              <a:rPr lang="en-US" sz="2000" dirty="0">
                <a:solidFill>
                  <a:srgbClr val="0E3793"/>
                </a:solidFill>
              </a:rPr>
              <a:t>to one lane at night for beam placement and deck </a:t>
            </a:r>
            <a:r>
              <a:rPr lang="en-US" sz="2000" dirty="0" smtClean="0">
                <a:solidFill>
                  <a:srgbClr val="0E3793"/>
                </a:solidFill>
              </a:rPr>
              <a:t>construction</a:t>
            </a:r>
            <a:endParaRPr lang="en-US" sz="2000" dirty="0">
              <a:solidFill>
                <a:srgbClr val="0E379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72372"/>
            <a:ext cx="11586719" cy="44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D707-A29F-884E-8438-6966B5E1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i-95 city of Richmond BRIDGE SUPERSTRUCTURE REPLACEMENT AND REHABILITATION BUNDLING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Virginia Department of Transportation</a:t>
            </a:r>
          </a:p>
          <a:p>
            <a:r>
              <a:rPr lang="en-US" dirty="0" smtClean="0"/>
              <a:t>Richmond District</a:t>
            </a:r>
          </a:p>
          <a:p>
            <a:r>
              <a:rPr lang="en-US" dirty="0" smtClean="0"/>
              <a:t>Contract ID </a:t>
            </a:r>
            <a:r>
              <a:rPr lang="en-US" dirty="0" smtClean="0"/>
              <a:t>No. </a:t>
            </a:r>
            <a:r>
              <a:rPr lang="en-US" dirty="0" smtClean="0"/>
              <a:t>C00111300DB107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E5815"/>
                </a:solidFill>
              </a:rPr>
              <a:t>City of Richmond, Virginia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4AD707-A29F-884E-8438-6966B5E1998A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10614914" cy="107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cap="all">
                <a:solidFill>
                  <a:srgbClr val="0E3793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600" kern="0" dirty="0" smtClean="0"/>
              <a:t>PROJECT INFORMATION PRESENTATION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35465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11430000" cy="4981575"/>
          </a:xfrm>
        </p:spPr>
        <p:txBody>
          <a:bodyPr/>
          <a:lstStyle/>
          <a:p>
            <a:pPr marL="404813" lvl="1" indent="-233363">
              <a:spcBef>
                <a:spcPts val="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VDOT Point of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Contact (P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OC)</a:t>
            </a: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		</a:t>
            </a:r>
            <a:r>
              <a:rPr lang="en-US" sz="2000" b="0" dirty="0" smtClean="0">
                <a:solidFill>
                  <a:srgbClr val="FE5815"/>
                </a:solidFill>
                <a:cs typeface="+mn-cs"/>
              </a:rPr>
              <a:t>Joseph A, Clarke, PE, DBIA</a:t>
            </a:r>
            <a:endParaRPr lang="en-US" sz="2000" b="0" dirty="0">
              <a:solidFill>
                <a:srgbClr val="FE5815"/>
              </a:solidFill>
              <a:cs typeface="+mn-cs"/>
            </a:endParaRP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000" b="0" dirty="0">
                <a:solidFill>
                  <a:srgbClr val="FE5815"/>
                </a:solidFill>
                <a:cs typeface="+mn-cs"/>
              </a:rPr>
              <a:t>		</a:t>
            </a:r>
            <a:r>
              <a:rPr lang="en-US" sz="2000" b="0" dirty="0" smtClean="0">
                <a:solidFill>
                  <a:srgbClr val="FE5815"/>
                </a:solidFill>
                <a:cs typeface="+mn-cs"/>
              </a:rPr>
              <a:t>Alternative </a:t>
            </a:r>
            <a:r>
              <a:rPr lang="en-US" sz="2000" b="0" dirty="0">
                <a:solidFill>
                  <a:srgbClr val="FE5815"/>
                </a:solidFill>
                <a:cs typeface="+mn-cs"/>
              </a:rPr>
              <a:t>Project Delivery Division</a:t>
            </a: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000" b="0" dirty="0">
                <a:solidFill>
                  <a:srgbClr val="FE5815"/>
                </a:solidFill>
                <a:cs typeface="+mn-cs"/>
              </a:rPr>
              <a:t>		1401 East Broad Street</a:t>
            </a: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000" b="0" dirty="0">
                <a:solidFill>
                  <a:srgbClr val="FE5815"/>
                </a:solidFill>
                <a:cs typeface="+mn-cs"/>
              </a:rPr>
              <a:t>		Richmond, Virginia 23219</a:t>
            </a: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000" b="0" dirty="0">
                <a:solidFill>
                  <a:srgbClr val="FE5815"/>
                </a:solidFill>
                <a:cs typeface="+mn-cs"/>
              </a:rPr>
              <a:t>		Phone</a:t>
            </a:r>
            <a:r>
              <a:rPr lang="en-US" sz="2000" b="0" dirty="0" smtClean="0">
                <a:solidFill>
                  <a:srgbClr val="FE5815"/>
                </a:solidFill>
                <a:cs typeface="+mn-cs"/>
              </a:rPr>
              <a:t>: (</a:t>
            </a:r>
            <a:r>
              <a:rPr lang="en-US" sz="2000" b="0" dirty="0">
                <a:solidFill>
                  <a:srgbClr val="FE5815"/>
                </a:solidFill>
                <a:cs typeface="+mn-cs"/>
              </a:rPr>
              <a:t>804) </a:t>
            </a:r>
            <a:r>
              <a:rPr lang="en-US" sz="2000" b="0" dirty="0" smtClean="0">
                <a:solidFill>
                  <a:srgbClr val="FE5815"/>
                </a:solidFill>
                <a:cs typeface="+mn-cs"/>
              </a:rPr>
              <a:t>371-4316</a:t>
            </a:r>
            <a:endParaRPr lang="en-US" sz="2000" b="0" dirty="0">
              <a:solidFill>
                <a:srgbClr val="FE5815"/>
              </a:solidFill>
              <a:cs typeface="+mn-cs"/>
            </a:endParaRPr>
          </a:p>
          <a:p>
            <a:pPr marL="342900" lvl="1" indent="-342900">
              <a:buClr>
                <a:srgbClr val="FF832F"/>
              </a:buClr>
              <a:buSzPct val="110000"/>
              <a:defRPr/>
            </a:pPr>
            <a:r>
              <a:rPr lang="en-US" sz="2000" b="0" dirty="0">
                <a:solidFill>
                  <a:srgbClr val="FE5815"/>
                </a:solidFill>
                <a:cs typeface="+mn-cs"/>
              </a:rPr>
              <a:t>		</a:t>
            </a:r>
            <a:r>
              <a:rPr lang="en-US" sz="2000" b="0" dirty="0" smtClean="0">
                <a:solidFill>
                  <a:srgbClr val="FE5815"/>
                </a:solidFill>
                <a:cs typeface="+mn-cs"/>
              </a:rPr>
              <a:t>E-mail: joseph.clarke@vdot.virginia.gov</a:t>
            </a:r>
            <a:endParaRPr lang="en-US" sz="2000" b="0" dirty="0">
              <a:solidFill>
                <a:srgbClr val="FE5815"/>
              </a:solidFill>
              <a:cs typeface="+mn-cs"/>
            </a:endParaRPr>
          </a:p>
          <a:p>
            <a:pPr marL="404813" lvl="1" indent="-233363">
              <a:spcBef>
                <a:spcPts val="18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Two-Phase, Best Value Procurement</a:t>
            </a:r>
          </a:p>
          <a:p>
            <a:pPr marL="404813" lvl="1" indent="-233363">
              <a:spcBef>
                <a:spcPts val="18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Short-List 3 Highest Ranked Teams</a:t>
            </a:r>
          </a:p>
          <a:p>
            <a:pPr marL="404813" lvl="1" indent="-233363">
              <a:spcBef>
                <a:spcPts val="18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cs typeface="+mn-cs"/>
              </a:rPr>
              <a:t>Estimated Contract Value - $37,000,000 </a:t>
            </a: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03632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/>
              <a:t>RFQ SUMMARY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334028" cy="744538"/>
          </a:xfrm>
        </p:spPr>
        <p:txBody>
          <a:bodyPr/>
          <a:lstStyle/>
          <a:p>
            <a:r>
              <a:rPr lang="en-US" sz="3200" dirty="0" smtClean="0"/>
              <a:t>  Anticipated Schedule 				(Section 2.5)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accent4"/>
                </a:solidFill>
              </a:rPr>
              <a:t>RFQ Questions to VDOT			</a:t>
            </a:r>
            <a:r>
              <a:rPr lang="en-US" b="0" dirty="0" smtClean="0">
                <a:solidFill>
                  <a:schemeClr val="accent4"/>
                </a:solidFill>
              </a:rPr>
              <a:t>01/05/2021 </a:t>
            </a:r>
            <a:r>
              <a:rPr lang="en-US" b="0" dirty="0">
                <a:solidFill>
                  <a:schemeClr val="accent4"/>
                </a:solidFill>
              </a:rPr>
              <a:t>(4:00 PM)</a:t>
            </a:r>
          </a:p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accent4"/>
                </a:solidFill>
              </a:rPr>
              <a:t>VDOT Response to Questions 		</a:t>
            </a:r>
            <a:r>
              <a:rPr lang="en-US" b="0" dirty="0" smtClean="0">
                <a:solidFill>
                  <a:schemeClr val="accent4"/>
                </a:solidFill>
              </a:rPr>
              <a:t>01/12/2021</a:t>
            </a:r>
            <a:endParaRPr lang="en-US" b="0" dirty="0">
              <a:solidFill>
                <a:schemeClr val="accent4"/>
              </a:solidFill>
            </a:endParaRPr>
          </a:p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accent4"/>
                </a:solidFill>
              </a:rPr>
              <a:t>SOQ Submission Date		 	</a:t>
            </a:r>
            <a:r>
              <a:rPr lang="en-US" b="0" dirty="0" smtClean="0">
                <a:solidFill>
                  <a:schemeClr val="accent4"/>
                </a:solidFill>
              </a:rPr>
              <a:t>02/02/2021 </a:t>
            </a:r>
            <a:r>
              <a:rPr lang="en-US" b="0" dirty="0">
                <a:solidFill>
                  <a:schemeClr val="accent4"/>
                </a:solidFill>
              </a:rPr>
              <a:t>(4:00 PM)</a:t>
            </a:r>
          </a:p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accent4"/>
                </a:solidFill>
              </a:rPr>
              <a:t>Anticipated </a:t>
            </a:r>
            <a:r>
              <a:rPr lang="en-US" b="0" dirty="0">
                <a:solidFill>
                  <a:schemeClr val="accent4"/>
                </a:solidFill>
              </a:rPr>
              <a:t>RFP Release Date		</a:t>
            </a:r>
            <a:r>
              <a:rPr lang="en-US" b="0" dirty="0" smtClean="0">
                <a:solidFill>
                  <a:schemeClr val="accent4"/>
                </a:solidFill>
              </a:rPr>
              <a:t>03/31/2021</a:t>
            </a:r>
            <a:endParaRPr lang="en-US" b="0" dirty="0">
              <a:solidFill>
                <a:schemeClr val="accent4"/>
              </a:solidFill>
            </a:endParaRPr>
          </a:p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accent4"/>
                </a:solidFill>
              </a:rPr>
              <a:t>Anticipated Award Date			10/20/2021</a:t>
            </a:r>
          </a:p>
          <a:p>
            <a:pPr lvl="1" indent="-742950"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accent4"/>
                </a:solidFill>
              </a:rPr>
              <a:t>Final </a:t>
            </a:r>
            <a:r>
              <a:rPr lang="en-US" b="0" dirty="0">
                <a:solidFill>
                  <a:schemeClr val="accent4"/>
                </a:solidFill>
              </a:rPr>
              <a:t>Completion				</a:t>
            </a:r>
            <a:r>
              <a:rPr lang="en-US" b="0" dirty="0" smtClean="0">
                <a:solidFill>
                  <a:schemeClr val="accent4"/>
                </a:solidFill>
              </a:rPr>
              <a:t>12/20/2024</a:t>
            </a:r>
            <a:endParaRPr lang="en-US" b="0" dirty="0">
              <a:solidFill>
                <a:schemeClr val="accent4"/>
              </a:solidFill>
            </a:endParaRP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855" y="381000"/>
            <a:ext cx="10261600" cy="1143000"/>
          </a:xfrm>
        </p:spPr>
        <p:txBody>
          <a:bodyPr/>
          <a:lstStyle/>
          <a:p>
            <a:r>
              <a:rPr lang="en-US" sz="3200" dirty="0" smtClean="0"/>
              <a:t>RFQ Information </a:t>
            </a:r>
            <a:r>
              <a:rPr lang="en-US" sz="3200" dirty="0"/>
              <a:t>Package </a:t>
            </a:r>
            <a:r>
              <a:rPr lang="en-US" sz="3200" dirty="0" smtClean="0"/>
              <a:t>			(</a:t>
            </a:r>
            <a:r>
              <a:rPr lang="en-US" sz="3200" dirty="0"/>
              <a:t>Section </a:t>
            </a:r>
            <a:r>
              <a:rPr lang="en-US" sz="3200" dirty="0" smtClean="0"/>
              <a:t>2.8)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668000" cy="4114800"/>
          </a:xfrm>
          <a:noFill/>
        </p:spPr>
        <p:txBody>
          <a:bodyPr/>
          <a:lstStyle/>
          <a:p>
            <a:pPr marL="628650" lvl="1" indent="-457200">
              <a:spcBef>
                <a:spcPts val="600"/>
              </a:spcBef>
              <a:buClr>
                <a:srgbClr val="FF832F"/>
              </a:buClr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b="0" dirty="0">
                <a:solidFill>
                  <a:schemeClr val="tx1"/>
                </a:solidFill>
                <a:cs typeface="+mn-cs"/>
              </a:rPr>
              <a:t>RFQ Conceptual </a:t>
            </a:r>
            <a:r>
              <a:rPr lang="en-US" b="0" dirty="0" smtClean="0">
                <a:solidFill>
                  <a:schemeClr val="tx1"/>
                </a:solidFill>
                <a:cs typeface="+mn-cs"/>
              </a:rPr>
              <a:t>Road and Bridge Plans</a:t>
            </a:r>
          </a:p>
          <a:p>
            <a:pPr marL="628650" lvl="1" indent="-457200">
              <a:spcBef>
                <a:spcPts val="600"/>
              </a:spcBef>
              <a:buClr>
                <a:srgbClr val="FF832F"/>
              </a:buClr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b="0" dirty="0" smtClean="0">
                <a:solidFill>
                  <a:schemeClr val="tx1"/>
                </a:solidFill>
                <a:cs typeface="+mn-cs"/>
              </a:rPr>
              <a:t>Geotechnical Data Report</a:t>
            </a:r>
          </a:p>
          <a:p>
            <a:pPr marL="628650" lvl="1" indent="-457200">
              <a:spcBef>
                <a:spcPts val="600"/>
              </a:spcBef>
              <a:buClr>
                <a:srgbClr val="FF832F"/>
              </a:buClr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b="0" dirty="0" smtClean="0">
                <a:solidFill>
                  <a:schemeClr val="tx1"/>
                </a:solidFill>
                <a:cs typeface="+mn-cs"/>
              </a:rPr>
              <a:t>NEPA Documents</a:t>
            </a:r>
          </a:p>
          <a:p>
            <a:pPr marL="628650" lvl="1" indent="-457200">
              <a:spcBef>
                <a:spcPts val="600"/>
              </a:spcBef>
              <a:buClr>
                <a:srgbClr val="FF832F"/>
              </a:buClr>
              <a:buSzPct val="110000"/>
              <a:buFont typeface="Wingdings" panose="05000000000000000000" pitchFamily="2" charset="2"/>
              <a:buChar char="q"/>
              <a:defRPr/>
            </a:pPr>
            <a:r>
              <a:rPr lang="en-US" b="0" dirty="0" smtClean="0">
                <a:solidFill>
                  <a:schemeClr val="tx1"/>
                </a:solidFill>
                <a:cs typeface="+mn-cs"/>
              </a:rPr>
              <a:t>Notice of Willingness Documents</a:t>
            </a:r>
            <a:endParaRPr lang="en-US" b="0" dirty="0">
              <a:solidFill>
                <a:schemeClr val="tx1"/>
              </a:solidFill>
              <a:cs typeface="+mn-cs"/>
            </a:endParaRPr>
          </a:p>
          <a:p>
            <a:pPr marL="171450" lvl="1" indent="0">
              <a:spcBef>
                <a:spcPts val="600"/>
              </a:spcBef>
              <a:buClr>
                <a:srgbClr val="FF832F"/>
              </a:buClr>
              <a:buSzPct val="110000"/>
              <a:defRPr/>
            </a:pPr>
            <a:endParaRPr lang="en-US" sz="2000" dirty="0" smtClean="0">
              <a:solidFill>
                <a:srgbClr val="FE5815"/>
              </a:solidFill>
              <a:cs typeface="+mn-c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035" y="5638800"/>
            <a:ext cx="1140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Available for download as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one (1)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zip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file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on the Design-Build Request for Qualifications (RFQs) webpage: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hlinkClick r:id="rId3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hlinkClick r:id="rId3"/>
              </a:rPr>
              <a:t>www.virginiadot.org/business/request-for-qualifications.asp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8160" y="228600"/>
            <a:ext cx="10363200" cy="1143000"/>
          </a:xfrm>
        </p:spPr>
        <p:txBody>
          <a:bodyPr/>
          <a:lstStyle/>
          <a:p>
            <a:r>
              <a:rPr lang="en-US" sz="3200" dirty="0" smtClean="0"/>
              <a:t>FORM C-78 (ATTACHMENT 2.10)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9000" y="1371600"/>
            <a:ext cx="4546599" cy="4876799"/>
          </a:xfrm>
        </p:spPr>
        <p:txBody>
          <a:bodyPr/>
          <a:lstStyle/>
          <a:p>
            <a:pPr marL="171450" lvl="1" indent="0" algn="just" eaLnBrk="0" hangingPunc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r>
              <a:rPr lang="en-US" sz="2000" kern="1200" dirty="0" smtClean="0">
                <a:cs typeface="+mn-cs"/>
              </a:rPr>
              <a:t>                                                                          </a:t>
            </a:r>
            <a:endParaRPr lang="en-US" sz="2000" kern="1200" dirty="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391" y="208254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7663" marR="0" lvl="1" indent="-347663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FF832F"/>
              </a:buClr>
              <a:buSzPct val="11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Monitor VDOT’s  Design-Build RFQ website for responses to RFQ questions and Addendums</a:t>
            </a:r>
          </a:p>
          <a:p>
            <a:pPr marL="347663" marR="0" lvl="1" indent="-793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832F"/>
              </a:buClr>
              <a:buSzPct val="11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47735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hlinkClick r:id="rId3"/>
              </a:rPr>
              <a:t>http://www.virginiadot.org/business/request-for-qualifications.asp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47735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  <a:p>
            <a:pPr marL="347663" marR="0" lvl="1" indent="-3476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832F"/>
              </a:buClr>
              <a:buSzPct val="11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47735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  <a:p>
            <a:pPr marL="347663" marR="0" lvl="0" indent="-3476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832F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19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Sign, date, and include the C-78 with SOQ</a:t>
            </a:r>
          </a:p>
        </p:txBody>
      </p:sp>
      <p:pic>
        <p:nvPicPr>
          <p:cNvPr id="12" name="Picture 11" descr="111300 - Attachment 2.10 - Form C-78-RFQ.pdf - Adobe Acrobat Pro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t="15556" r="32452" b="8889"/>
          <a:stretch/>
        </p:blipFill>
        <p:spPr>
          <a:xfrm>
            <a:off x="7623790" y="1104612"/>
            <a:ext cx="3777018" cy="4845985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096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1785600" cy="1143000"/>
          </a:xfrm>
        </p:spPr>
        <p:txBody>
          <a:bodyPr/>
          <a:lstStyle/>
          <a:p>
            <a:r>
              <a:rPr lang="en-US" sz="3200" dirty="0" smtClean="0"/>
              <a:t>Contents of Statements of Qualifications (SOQ)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1257585"/>
            <a:ext cx="11176000" cy="5067015"/>
          </a:xfrm>
        </p:spPr>
        <p:txBody>
          <a:bodyPr/>
          <a:lstStyle/>
          <a:p>
            <a:pPr marL="404813" lvl="1" indent="-233363">
              <a:spcBef>
                <a:spcPct val="0"/>
              </a:spcBef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sz="2800" b="0" dirty="0" smtClean="0">
                <a:solidFill>
                  <a:srgbClr val="00408D"/>
                </a:solidFill>
                <a:cs typeface="+mn-cs"/>
              </a:rPr>
              <a:t>Letter of Submittal						(Section 3.2)</a:t>
            </a:r>
          </a:p>
          <a:p>
            <a:pPr marL="404813" lvl="1" indent="-233363">
              <a:spcBef>
                <a:spcPct val="0"/>
              </a:spcBef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endParaRPr lang="en-US" sz="2800" dirty="0" smtClean="0">
              <a:solidFill>
                <a:srgbClr val="00408D"/>
              </a:solidFill>
              <a:cs typeface="+mn-cs"/>
            </a:endParaRP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POC &amp; Principal Officer, Corporate Structure, Lead Contractor and Lead Designer, Surety, Evidence of Prequalification, SCC &amp; DPOR information, etc</a:t>
            </a:r>
            <a:r>
              <a:rPr lang="en-US" sz="2400" dirty="0" smtClean="0">
                <a:solidFill>
                  <a:srgbClr val="00408D"/>
                </a:solidFill>
                <a:cs typeface="+mn-cs"/>
              </a:rPr>
              <a:t>.</a:t>
            </a: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endParaRPr lang="en-US" sz="2400" dirty="0">
              <a:solidFill>
                <a:srgbClr val="00408D"/>
              </a:solidFill>
              <a:cs typeface="+mn-cs"/>
            </a:endParaRP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Commitment to achieving a </a:t>
            </a:r>
            <a:r>
              <a:rPr lang="en-US" sz="2400" b="1" u="sng" dirty="0" smtClean="0">
                <a:solidFill>
                  <a:srgbClr val="00408D"/>
                </a:solidFill>
                <a:cs typeface="+mn-cs"/>
              </a:rPr>
              <a:t>9%</a:t>
            </a:r>
            <a:r>
              <a:rPr lang="en-US" sz="2400" b="1" dirty="0" smtClean="0">
                <a:solidFill>
                  <a:srgbClr val="00408D"/>
                </a:solidFill>
                <a:cs typeface="+mn-cs"/>
              </a:rPr>
              <a:t> </a:t>
            </a:r>
            <a:r>
              <a:rPr lang="en-US" sz="2400" dirty="0">
                <a:solidFill>
                  <a:srgbClr val="00408D"/>
                </a:solidFill>
                <a:cs typeface="+mn-cs"/>
              </a:rPr>
              <a:t>DBE participation </a:t>
            </a:r>
            <a:r>
              <a:rPr lang="en-US" sz="2400" dirty="0" smtClean="0">
                <a:solidFill>
                  <a:srgbClr val="00408D"/>
                </a:solidFill>
                <a:cs typeface="+mn-cs"/>
              </a:rPr>
              <a:t>goal</a:t>
            </a: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endParaRPr lang="en-US" sz="2400" dirty="0" smtClean="0">
              <a:solidFill>
                <a:srgbClr val="00408D"/>
              </a:solidFill>
              <a:cs typeface="+mn-cs"/>
            </a:endParaRP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Electronic signatures or scanned signatures are acceptable</a:t>
            </a:r>
            <a:r>
              <a:rPr lang="en-US" sz="2400" dirty="0" smtClean="0">
                <a:solidFill>
                  <a:srgbClr val="00408D"/>
                </a:solidFill>
                <a:cs typeface="+mn-cs"/>
              </a:rPr>
              <a:t>.</a:t>
            </a:r>
            <a:endParaRPr lang="en-US" sz="2400" dirty="0">
              <a:solidFill>
                <a:srgbClr val="00408D"/>
              </a:solidFill>
              <a:cs typeface="+mn-cs"/>
            </a:endParaRP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endParaRPr lang="en-US" sz="2000" b="1" dirty="0" smtClean="0">
              <a:cs typeface="+mn-cs"/>
            </a:endParaRPr>
          </a:p>
          <a:p>
            <a:pPr marL="857250" lvl="2" indent="-285750">
              <a:spcBef>
                <a:spcPct val="0"/>
              </a:spcBef>
              <a:buClr>
                <a:srgbClr val="FF832F"/>
              </a:buClr>
              <a:buFont typeface="Wingdings" pitchFamily="2" charset="2"/>
              <a:buChar char="ü"/>
              <a:defRPr/>
            </a:pPr>
            <a:endParaRPr lang="en-US" sz="2000" b="1" dirty="0" smtClean="0">
              <a:cs typeface="+mn-c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181599"/>
          </a:xfrm>
        </p:spPr>
        <p:txBody>
          <a:bodyPr/>
          <a:lstStyle/>
          <a:p>
            <a:pPr marL="233363" lvl="1" indent="-233363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sz="2800" b="0" dirty="0"/>
              <a:t>Offeror’s Team Structure	</a:t>
            </a:r>
            <a:r>
              <a:rPr lang="en-US" sz="2800" b="0" dirty="0" smtClean="0"/>
              <a:t>(Key Personnel)</a:t>
            </a:r>
            <a:r>
              <a:rPr lang="en-US" sz="2800" b="0" dirty="0"/>
              <a:t>			</a:t>
            </a:r>
            <a:r>
              <a:rPr lang="en-US" sz="2800" b="0" dirty="0" smtClean="0"/>
              <a:t>         (</a:t>
            </a:r>
            <a:r>
              <a:rPr lang="en-US" sz="2800" b="0" dirty="0"/>
              <a:t>Section 3.3)</a:t>
            </a:r>
          </a:p>
          <a:p>
            <a:pPr marL="914400" lvl="3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kern="1200" dirty="0" smtClean="0">
                <a:solidFill>
                  <a:srgbClr val="00408D"/>
                </a:solidFill>
              </a:rPr>
              <a:t>Design </a:t>
            </a:r>
            <a:r>
              <a:rPr lang="en-US" sz="2400" kern="1200" dirty="0">
                <a:solidFill>
                  <a:srgbClr val="00408D"/>
                </a:solidFill>
              </a:rPr>
              <a:t>Build Project Manager</a:t>
            </a:r>
          </a:p>
          <a:p>
            <a:pPr marL="1196975" lvl="4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defRPr/>
            </a:pPr>
            <a:r>
              <a:rPr lang="en-US" dirty="0">
                <a:solidFill>
                  <a:srgbClr val="FE5815"/>
                </a:solidFill>
              </a:rPr>
              <a:t>Responsible for </a:t>
            </a:r>
            <a:r>
              <a:rPr lang="en-US" dirty="0" smtClean="0">
                <a:solidFill>
                  <a:srgbClr val="FE5815"/>
                </a:solidFill>
              </a:rPr>
              <a:t>overall </a:t>
            </a:r>
            <a:r>
              <a:rPr lang="en-US" dirty="0">
                <a:solidFill>
                  <a:srgbClr val="FE5815"/>
                </a:solidFill>
              </a:rPr>
              <a:t>Project design, construction, quality management, and contract </a:t>
            </a:r>
            <a:r>
              <a:rPr lang="en-US" dirty="0" smtClean="0">
                <a:solidFill>
                  <a:srgbClr val="FE5815"/>
                </a:solidFill>
              </a:rPr>
              <a:t>administration.</a:t>
            </a:r>
          </a:p>
          <a:p>
            <a:pPr marL="1196975" lvl="4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defRPr/>
            </a:pPr>
            <a:endParaRPr lang="en-US" sz="1050" dirty="0" smtClean="0">
              <a:solidFill>
                <a:srgbClr val="FE5815"/>
              </a:solidFill>
            </a:endParaRPr>
          </a:p>
          <a:p>
            <a:pPr marL="914400" lvl="3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2400" kern="1200" dirty="0" smtClean="0">
                <a:solidFill>
                  <a:srgbClr val="00408D"/>
                </a:solidFill>
              </a:rPr>
              <a:t>Quality </a:t>
            </a:r>
            <a:r>
              <a:rPr lang="en-US" sz="2400" kern="1200" dirty="0">
                <a:solidFill>
                  <a:srgbClr val="00408D"/>
                </a:solidFill>
              </a:rPr>
              <a:t>Assurance Manager</a:t>
            </a: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Responsible for </a:t>
            </a:r>
            <a:r>
              <a:rPr lang="en-US" dirty="0" smtClean="0">
                <a:solidFill>
                  <a:srgbClr val="FE5815"/>
                </a:solidFill>
              </a:rPr>
              <a:t>QA </a:t>
            </a:r>
            <a:r>
              <a:rPr lang="en-US" dirty="0">
                <a:solidFill>
                  <a:srgbClr val="FE5815"/>
                </a:solidFill>
              </a:rPr>
              <a:t>inspection </a:t>
            </a:r>
            <a:r>
              <a:rPr lang="en-US" dirty="0" smtClean="0">
                <a:solidFill>
                  <a:srgbClr val="FE5815"/>
                </a:solidFill>
              </a:rPr>
              <a:t>of all work performed &amp; testing </a:t>
            </a:r>
            <a:r>
              <a:rPr lang="en-US" dirty="0">
                <a:solidFill>
                  <a:srgbClr val="FE5815"/>
                </a:solidFill>
              </a:rPr>
              <a:t>of all materials </a:t>
            </a:r>
            <a:r>
              <a:rPr lang="en-US" dirty="0" smtClean="0">
                <a:solidFill>
                  <a:srgbClr val="FE5815"/>
                </a:solidFill>
              </a:rPr>
              <a:t>used.</a:t>
            </a:r>
            <a:endParaRPr lang="en-US" dirty="0">
              <a:solidFill>
                <a:srgbClr val="FE5815"/>
              </a:solidFill>
            </a:endParaRP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No contractual relationship with QC firm and no involvement in construction </a:t>
            </a:r>
            <a:r>
              <a:rPr lang="en-US" dirty="0" smtClean="0">
                <a:solidFill>
                  <a:srgbClr val="FE5815"/>
                </a:solidFill>
              </a:rPr>
              <a:t>operations </a:t>
            </a:r>
            <a:r>
              <a:rPr lang="en-US" dirty="0">
                <a:solidFill>
                  <a:srgbClr val="FE5815"/>
                </a:solidFill>
              </a:rPr>
              <a:t>(to include QC inspection and testing</a:t>
            </a:r>
            <a:r>
              <a:rPr lang="en-US" dirty="0" smtClean="0">
                <a:solidFill>
                  <a:srgbClr val="FE5815"/>
                </a:solidFill>
              </a:rPr>
              <a:t>).</a:t>
            </a: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endParaRPr lang="en-US" sz="1050" dirty="0">
              <a:solidFill>
                <a:srgbClr val="FE5815"/>
              </a:solidFill>
            </a:endParaRPr>
          </a:p>
          <a:p>
            <a:pPr marL="914400" lvl="3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kern="1200" dirty="0" smtClean="0">
                <a:solidFill>
                  <a:srgbClr val="00408D"/>
                </a:solidFill>
              </a:rPr>
              <a:t>Design </a:t>
            </a:r>
            <a:r>
              <a:rPr lang="en-US" sz="2400" kern="1200" dirty="0">
                <a:solidFill>
                  <a:srgbClr val="00408D"/>
                </a:solidFill>
              </a:rPr>
              <a:t>Manager</a:t>
            </a:r>
          </a:p>
          <a:p>
            <a:pPr marL="1196975" lvl="4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Responsible for coordinating </a:t>
            </a:r>
            <a:r>
              <a:rPr lang="en-US" dirty="0" smtClean="0">
                <a:solidFill>
                  <a:srgbClr val="FE5815"/>
                </a:solidFill>
              </a:rPr>
              <a:t>Project design and </a:t>
            </a:r>
            <a:r>
              <a:rPr lang="en-US" dirty="0">
                <a:solidFill>
                  <a:srgbClr val="FE5815"/>
                </a:solidFill>
              </a:rPr>
              <a:t>overseeing </a:t>
            </a:r>
            <a:r>
              <a:rPr lang="en-US" dirty="0" smtClean="0">
                <a:solidFill>
                  <a:srgbClr val="FE5815"/>
                </a:solidFill>
              </a:rPr>
              <a:t>QA/QC </a:t>
            </a:r>
            <a:r>
              <a:rPr lang="en-US" dirty="0">
                <a:solidFill>
                  <a:srgbClr val="FE5815"/>
                </a:solidFill>
              </a:rPr>
              <a:t>program for all design disciplines</a:t>
            </a:r>
            <a:r>
              <a:rPr lang="en-US" dirty="0" smtClean="0">
                <a:solidFill>
                  <a:srgbClr val="FE5815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1"/>
          </a:xfrm>
        </p:spPr>
        <p:txBody>
          <a:bodyPr/>
          <a:lstStyle/>
          <a:p>
            <a:pPr algn="ctr"/>
            <a:r>
              <a:rPr lang="en-US" sz="3200" dirty="0" smtClean="0"/>
              <a:t>Contents of Statements of Qualifications (SOQ)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0" y="6515388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181599"/>
          </a:xfrm>
        </p:spPr>
        <p:txBody>
          <a:bodyPr/>
          <a:lstStyle/>
          <a:p>
            <a:pPr marL="233363" lvl="1" indent="-233363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sz="2800" b="0" dirty="0"/>
              <a:t>Offeror’s Team </a:t>
            </a:r>
            <a:r>
              <a:rPr lang="en-US" sz="2800" b="0" dirty="0" smtClean="0"/>
              <a:t>Structure</a:t>
            </a:r>
            <a:r>
              <a:rPr lang="en-US" sz="2800" b="0" dirty="0"/>
              <a:t>	</a:t>
            </a:r>
            <a:r>
              <a:rPr lang="en-US" sz="2800" b="0" dirty="0" smtClean="0"/>
              <a:t>(Key Personnel)</a:t>
            </a:r>
            <a:r>
              <a:rPr lang="en-US" sz="2800" b="0" dirty="0"/>
              <a:t>			</a:t>
            </a:r>
            <a:r>
              <a:rPr lang="en-US" sz="2800" b="0" dirty="0" smtClean="0"/>
              <a:t>         (</a:t>
            </a:r>
            <a:r>
              <a:rPr lang="en-US" sz="2800" b="0" dirty="0"/>
              <a:t>Section 3.3)</a:t>
            </a:r>
          </a:p>
          <a:p>
            <a:pPr marL="1196975" lvl="4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endParaRPr lang="en-US" sz="1050" dirty="0">
              <a:solidFill>
                <a:srgbClr val="FE5815"/>
              </a:solidFill>
            </a:endParaRPr>
          </a:p>
          <a:p>
            <a:pPr marL="914400" lvl="3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kern="1200" dirty="0" smtClean="0">
                <a:solidFill>
                  <a:srgbClr val="00408D"/>
                </a:solidFill>
              </a:rPr>
              <a:t>Construction </a:t>
            </a:r>
            <a:r>
              <a:rPr lang="en-US" sz="2400" kern="1200" dirty="0">
                <a:solidFill>
                  <a:srgbClr val="00408D"/>
                </a:solidFill>
              </a:rPr>
              <a:t>Manager </a:t>
            </a: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Responsible for managing </a:t>
            </a:r>
            <a:r>
              <a:rPr lang="en-US" dirty="0" smtClean="0">
                <a:solidFill>
                  <a:srgbClr val="FE5815"/>
                </a:solidFill>
              </a:rPr>
              <a:t>construction </a:t>
            </a:r>
            <a:r>
              <a:rPr lang="en-US" dirty="0">
                <a:solidFill>
                  <a:srgbClr val="FE5815"/>
                </a:solidFill>
              </a:rPr>
              <a:t>process, to include all Quality Control (QC) </a:t>
            </a:r>
            <a:r>
              <a:rPr lang="en-US" dirty="0" smtClean="0">
                <a:solidFill>
                  <a:srgbClr val="FE5815"/>
                </a:solidFill>
              </a:rPr>
              <a:t>activities.</a:t>
            </a:r>
            <a:endParaRPr lang="en-US" dirty="0">
              <a:solidFill>
                <a:srgbClr val="FE5815"/>
              </a:solidFill>
            </a:endParaRP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Required to be on the Project site full time for </a:t>
            </a:r>
            <a:r>
              <a:rPr lang="en-US" dirty="0" smtClean="0">
                <a:solidFill>
                  <a:srgbClr val="FE5815"/>
                </a:solidFill>
              </a:rPr>
              <a:t>duration </a:t>
            </a:r>
            <a:r>
              <a:rPr lang="en-US" dirty="0">
                <a:solidFill>
                  <a:srgbClr val="FE5815"/>
                </a:solidFill>
              </a:rPr>
              <a:t>of construction </a:t>
            </a:r>
            <a:r>
              <a:rPr lang="en-US" dirty="0" smtClean="0">
                <a:solidFill>
                  <a:srgbClr val="FE5815"/>
                </a:solidFill>
              </a:rPr>
              <a:t>operations.</a:t>
            </a:r>
            <a:endParaRPr lang="en-US" dirty="0">
              <a:solidFill>
                <a:srgbClr val="FE5815"/>
              </a:solidFill>
            </a:endParaRP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Provide a list of current assignments and anticipated duration of each </a:t>
            </a:r>
            <a:r>
              <a:rPr lang="en-US" dirty="0" smtClean="0">
                <a:solidFill>
                  <a:srgbClr val="FE5815"/>
                </a:solidFill>
              </a:rPr>
              <a:t>assignment.</a:t>
            </a: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endParaRPr lang="en-US" dirty="0">
              <a:solidFill>
                <a:srgbClr val="FE5815"/>
              </a:solidFill>
            </a:endParaRPr>
          </a:p>
          <a:p>
            <a:pPr marL="914400" lvl="3" indent="-285750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00408D"/>
                </a:solidFill>
              </a:rPr>
              <a:t>L</a:t>
            </a:r>
            <a:r>
              <a:rPr lang="en-US" sz="2400" kern="1200" dirty="0" smtClean="0">
                <a:solidFill>
                  <a:srgbClr val="00408D"/>
                </a:solidFill>
              </a:rPr>
              <a:t>ead Utility Coordination </a:t>
            </a:r>
            <a:r>
              <a:rPr lang="en-US" sz="2400" kern="1200" dirty="0">
                <a:solidFill>
                  <a:srgbClr val="00408D"/>
                </a:solidFill>
              </a:rPr>
              <a:t>Manager </a:t>
            </a:r>
          </a:p>
          <a:p>
            <a:pPr marL="1196975" lvl="4" indent="-28575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Font typeface="Arial" pitchFamily="34" charset="0"/>
              <a:buChar char="»"/>
              <a:defRPr/>
            </a:pPr>
            <a:r>
              <a:rPr lang="en-US" dirty="0">
                <a:solidFill>
                  <a:srgbClr val="FE5815"/>
                </a:solidFill>
              </a:rPr>
              <a:t>R</a:t>
            </a:r>
            <a:r>
              <a:rPr lang="en-US" dirty="0" smtClean="0">
                <a:solidFill>
                  <a:srgbClr val="FE5815"/>
                </a:solidFill>
              </a:rPr>
              <a:t>esponsible </a:t>
            </a:r>
            <a:r>
              <a:rPr lang="en-US" dirty="0">
                <a:solidFill>
                  <a:srgbClr val="FE5815"/>
                </a:solidFill>
              </a:rPr>
              <a:t>for the coordination and construction of all utility relocations during the design and construction phases on the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1"/>
          </a:xfrm>
        </p:spPr>
        <p:txBody>
          <a:bodyPr/>
          <a:lstStyle/>
          <a:p>
            <a:pPr algn="ctr"/>
            <a:r>
              <a:rPr lang="en-US" sz="3200" dirty="0" smtClean="0"/>
              <a:t>Contents of Statements of Qualifications (SOQ)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0" y="6515388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8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5181600"/>
          </a:xfrm>
        </p:spPr>
        <p:txBody>
          <a:bodyPr/>
          <a:lstStyle/>
          <a:p>
            <a:pPr marL="344488" lvl="1" indent="-344488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b="0" dirty="0" smtClean="0"/>
              <a:t>Offeror’s Team Structure (Cont.) 				         (Section 3.3)</a:t>
            </a:r>
          </a:p>
          <a:p>
            <a:pPr marL="857250" lvl="2" indent="-285750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SzPct val="110000"/>
              <a:buFont typeface="Wingdings" pitchFamily="2" charset="2"/>
              <a:buChar char="ü"/>
              <a:defRPr/>
            </a:pPr>
            <a:r>
              <a:rPr lang="en-US" dirty="0" smtClean="0">
                <a:solidFill>
                  <a:srgbClr val="00408D"/>
                </a:solidFill>
                <a:cs typeface="+mn-cs"/>
              </a:rPr>
              <a:t>Organizational Chart and Narrative</a:t>
            </a:r>
          </a:p>
          <a:p>
            <a:pPr marL="1314450" lvl="3" indent="-285750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1800" kern="1200" dirty="0" smtClean="0">
                <a:solidFill>
                  <a:srgbClr val="00408D"/>
                </a:solidFill>
                <a:cs typeface="+mn-cs"/>
              </a:rPr>
              <a:t>Clear </a:t>
            </a:r>
            <a:r>
              <a:rPr lang="en-US" sz="1800" kern="1200" dirty="0">
                <a:solidFill>
                  <a:srgbClr val="00408D"/>
                </a:solidFill>
                <a:cs typeface="+mn-cs"/>
              </a:rPr>
              <a:t>separation between QA and QC </a:t>
            </a:r>
            <a:r>
              <a:rPr lang="en-US" sz="1800" kern="1200" dirty="0" smtClean="0">
                <a:solidFill>
                  <a:srgbClr val="00408D"/>
                </a:solidFill>
                <a:cs typeface="+mn-cs"/>
              </a:rPr>
              <a:t>staff</a:t>
            </a:r>
          </a:p>
          <a:p>
            <a:pPr marL="1028700" lvl="3" indent="0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None/>
              <a:defRPr/>
            </a:pPr>
            <a:endParaRPr lang="en-US" sz="1800" kern="1200" dirty="0" smtClean="0">
              <a:solidFill>
                <a:srgbClr val="00408D"/>
              </a:solidFill>
              <a:cs typeface="+mn-cs"/>
            </a:endParaRPr>
          </a:p>
          <a:p>
            <a:pPr marL="344488" lvl="1" indent="-344488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b="0" dirty="0" smtClean="0"/>
              <a:t>Experience </a:t>
            </a:r>
            <a:r>
              <a:rPr lang="en-US" b="0" dirty="0"/>
              <a:t>of Offeror’s Team</a:t>
            </a:r>
            <a:r>
              <a:rPr lang="en-US" b="0" dirty="0">
                <a:solidFill>
                  <a:schemeClr val="tx2"/>
                </a:solidFill>
              </a:rPr>
              <a:t>	</a:t>
            </a:r>
            <a:r>
              <a:rPr lang="en-US" b="0" dirty="0"/>
              <a:t>				</a:t>
            </a:r>
            <a:r>
              <a:rPr lang="en-US" b="0" dirty="0" smtClean="0"/>
              <a:t>         (</a:t>
            </a:r>
            <a:r>
              <a:rPr lang="en-US" b="0" dirty="0"/>
              <a:t>Section 3.4)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kern="1200" dirty="0" smtClean="0">
                <a:solidFill>
                  <a:srgbClr val="00408D"/>
                </a:solidFill>
              </a:rPr>
              <a:t>Experience </a:t>
            </a:r>
            <a:r>
              <a:rPr lang="en-US" sz="1800" kern="1200" dirty="0">
                <a:solidFill>
                  <a:srgbClr val="00408D"/>
                </a:solidFill>
              </a:rPr>
              <a:t>with accelerated bridge construction (ABC</a:t>
            </a:r>
            <a:r>
              <a:rPr lang="en-US" sz="1800" kern="1200" dirty="0" smtClean="0">
                <a:solidFill>
                  <a:srgbClr val="00408D"/>
                </a:solidFill>
              </a:rPr>
              <a:t>).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kern="1200" dirty="0" smtClean="0">
                <a:solidFill>
                  <a:srgbClr val="00408D"/>
                </a:solidFill>
              </a:rPr>
              <a:t>Delivering </a:t>
            </a:r>
            <a:r>
              <a:rPr lang="en-US" sz="1800" kern="1200" dirty="0">
                <a:solidFill>
                  <a:srgbClr val="00408D"/>
                </a:solidFill>
              </a:rPr>
              <a:t>projects in developed urban </a:t>
            </a:r>
            <a:r>
              <a:rPr lang="en-US" sz="1800" kern="1200" dirty="0" smtClean="0">
                <a:solidFill>
                  <a:srgbClr val="00408D"/>
                </a:solidFill>
              </a:rPr>
              <a:t>corridors.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kern="1200" dirty="0" smtClean="0">
                <a:solidFill>
                  <a:srgbClr val="00408D"/>
                </a:solidFill>
              </a:rPr>
              <a:t>Limiting </a:t>
            </a:r>
            <a:r>
              <a:rPr lang="en-US" sz="1800" kern="1200" dirty="0">
                <a:solidFill>
                  <a:srgbClr val="00408D"/>
                </a:solidFill>
              </a:rPr>
              <a:t>impacts to the traveling public and affected businesses and </a:t>
            </a:r>
            <a:r>
              <a:rPr lang="en-US" sz="1800" kern="1200" dirty="0" smtClean="0">
                <a:solidFill>
                  <a:srgbClr val="00408D"/>
                </a:solidFill>
              </a:rPr>
              <a:t>communities.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kern="1200" dirty="0" smtClean="0">
                <a:solidFill>
                  <a:srgbClr val="00408D"/>
                </a:solidFill>
              </a:rPr>
              <a:t>Innovative </a:t>
            </a:r>
            <a:r>
              <a:rPr lang="en-US" sz="1800" kern="1200" dirty="0">
                <a:solidFill>
                  <a:srgbClr val="00408D"/>
                </a:solidFill>
              </a:rPr>
              <a:t>bridge design solutions and construction </a:t>
            </a:r>
            <a:r>
              <a:rPr lang="en-US" sz="1800" kern="1200" dirty="0" smtClean="0">
                <a:solidFill>
                  <a:srgbClr val="00408D"/>
                </a:solidFill>
              </a:rPr>
              <a:t>techniques.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kern="1200" dirty="0" smtClean="0">
                <a:solidFill>
                  <a:srgbClr val="00408D"/>
                </a:solidFill>
              </a:rPr>
              <a:t>Previous </a:t>
            </a:r>
            <a:r>
              <a:rPr lang="en-US" sz="1800" kern="1200" dirty="0">
                <a:solidFill>
                  <a:srgbClr val="00408D"/>
                </a:solidFill>
              </a:rPr>
              <a:t>success in the coordination of complex utility relocation/coordination</a:t>
            </a:r>
            <a:r>
              <a:rPr lang="en-US" sz="1800" kern="1200" dirty="0" smtClean="0">
                <a:solidFill>
                  <a:srgbClr val="00408D"/>
                </a:solidFill>
              </a:rPr>
              <a:t>.</a:t>
            </a:r>
            <a:endParaRPr lang="en-US" dirty="0">
              <a:solidFill>
                <a:srgbClr val="00408D"/>
              </a:solidFill>
            </a:endParaRPr>
          </a:p>
          <a:p>
            <a:pPr marL="1314450" lvl="3" indent="-285750">
              <a:spcBef>
                <a:spcPct val="0"/>
              </a:spcBef>
              <a:buClr>
                <a:srgbClr val="FF832F"/>
              </a:buClr>
              <a:buFont typeface="Arial" pitchFamily="34" charset="0"/>
              <a:buChar char="•"/>
              <a:defRPr/>
            </a:pPr>
            <a:endParaRPr lang="en-US" sz="1800" kern="1200" dirty="0" smtClean="0">
              <a:solidFill>
                <a:srgbClr val="00408D"/>
              </a:solidFill>
              <a:cs typeface="+mn-cs"/>
            </a:endParaRPr>
          </a:p>
          <a:p>
            <a:pPr marL="1314450" lvl="3" indent="-285750">
              <a:spcBef>
                <a:spcPct val="0"/>
              </a:spcBef>
              <a:buClr>
                <a:srgbClr val="FF832F"/>
              </a:buClr>
              <a:buFont typeface="Arial" pitchFamily="34" charset="0"/>
              <a:buChar char="•"/>
              <a:defRPr/>
            </a:pPr>
            <a:endParaRPr lang="en-US" sz="1800" b="1" kern="1200" dirty="0" smtClean="0">
              <a:solidFill>
                <a:srgbClr val="00408D"/>
              </a:solidFill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1"/>
          </a:xfrm>
        </p:spPr>
        <p:txBody>
          <a:bodyPr/>
          <a:lstStyle/>
          <a:p>
            <a:pPr algn="ctr"/>
            <a:r>
              <a:rPr lang="en-US" sz="3200" dirty="0" smtClean="0"/>
              <a:t>Contents of Statements of Qualifications (SOQ)</a:t>
            </a:r>
          </a:p>
        </p:txBody>
      </p:sp>
    </p:spTree>
    <p:extLst>
      <p:ext uri="{BB962C8B-B14F-4D97-AF65-F5344CB8AC3E}">
        <p14:creationId xmlns:p14="http://schemas.microsoft.com/office/powerpoint/2010/main" val="32727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5181600"/>
          </a:xfrm>
        </p:spPr>
        <p:txBody>
          <a:bodyPr/>
          <a:lstStyle/>
          <a:p>
            <a:pPr marL="344488" lvl="1" indent="-344488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SzPct val="110000"/>
              <a:buFont typeface="Arial" charset="0"/>
              <a:buChar char="•"/>
              <a:defRPr/>
            </a:pPr>
            <a:r>
              <a:rPr lang="en-US" b="0" dirty="0" smtClean="0"/>
              <a:t>Experience </a:t>
            </a:r>
            <a:r>
              <a:rPr lang="en-US" b="0" dirty="0"/>
              <a:t>of </a:t>
            </a:r>
            <a:r>
              <a:rPr lang="en-US" b="0" dirty="0" err="1"/>
              <a:t>Offeror’s</a:t>
            </a:r>
            <a:r>
              <a:rPr lang="en-US" b="0" dirty="0"/>
              <a:t> </a:t>
            </a:r>
            <a:r>
              <a:rPr lang="en-US" b="0" dirty="0" smtClean="0"/>
              <a:t>Team (cont.)</a:t>
            </a:r>
            <a:r>
              <a:rPr lang="en-US" b="0" dirty="0">
                <a:solidFill>
                  <a:schemeClr val="tx2"/>
                </a:solidFill>
              </a:rPr>
              <a:t>	</a:t>
            </a:r>
            <a:r>
              <a:rPr lang="en-US" b="0" dirty="0"/>
              <a:t>				</a:t>
            </a:r>
            <a:r>
              <a:rPr lang="en-US" b="0" dirty="0" smtClean="0"/>
              <a:t>         (</a:t>
            </a:r>
            <a:r>
              <a:rPr lang="en-US" b="0" dirty="0"/>
              <a:t>Section 3.4)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00408D"/>
                </a:solidFill>
              </a:rPr>
              <a:t>Lead Contractor Work History Form</a:t>
            </a:r>
          </a:p>
          <a:p>
            <a:pPr marL="857250" lvl="2" indent="-28575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00408D"/>
                </a:solidFill>
              </a:rPr>
              <a:t>Lead Designer Work History Form</a:t>
            </a:r>
          </a:p>
          <a:p>
            <a:pPr marL="571500" lvl="2" indent="0" algn="just">
              <a:spcBef>
                <a:spcPts val="0"/>
              </a:spcBef>
              <a:spcAft>
                <a:spcPts val="1200"/>
              </a:spcAft>
              <a:buClr>
                <a:srgbClr val="FF832F"/>
              </a:buClr>
              <a:buNone/>
              <a:defRPr/>
            </a:pPr>
            <a:endParaRPr lang="en-US" dirty="0">
              <a:solidFill>
                <a:srgbClr val="00408D"/>
              </a:solidFill>
            </a:endParaRPr>
          </a:p>
          <a:p>
            <a:pPr marL="344488" lvl="2" indent="-34290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defRPr/>
            </a:pPr>
            <a:r>
              <a:rPr lang="en-US" sz="2400" dirty="0">
                <a:solidFill>
                  <a:srgbClr val="00408D"/>
                </a:solidFill>
              </a:rPr>
              <a:t>Format and Appearance of the Key Personnel Resume Form </a:t>
            </a:r>
            <a:endParaRPr lang="en-US" sz="2400" dirty="0" smtClean="0">
              <a:solidFill>
                <a:srgbClr val="00408D"/>
              </a:solidFill>
            </a:endParaRPr>
          </a:p>
          <a:p>
            <a:pPr marL="344488" lvl="2" indent="0" algn="just">
              <a:spcBef>
                <a:spcPts val="0"/>
              </a:spcBef>
              <a:spcAft>
                <a:spcPts val="0"/>
              </a:spcAft>
              <a:buClr>
                <a:srgbClr val="FF832F"/>
              </a:buClr>
              <a:buNone/>
              <a:defRPr/>
            </a:pPr>
            <a:r>
              <a:rPr lang="en-US" sz="2400" dirty="0" smtClean="0">
                <a:solidFill>
                  <a:srgbClr val="00408D"/>
                </a:solidFill>
              </a:rPr>
              <a:t>and Work </a:t>
            </a:r>
            <a:r>
              <a:rPr lang="en-US" sz="2400" dirty="0">
                <a:solidFill>
                  <a:srgbClr val="00408D"/>
                </a:solidFill>
              </a:rPr>
              <a:t>History Forms should not be modified </a:t>
            </a:r>
            <a:r>
              <a:rPr lang="en-US" dirty="0"/>
              <a:t>		          </a:t>
            </a:r>
            <a:r>
              <a:rPr lang="en-US" sz="2200" dirty="0" smtClean="0">
                <a:solidFill>
                  <a:srgbClr val="00408D"/>
                </a:solidFill>
              </a:rPr>
              <a:t>(</a:t>
            </a:r>
            <a:r>
              <a:rPr lang="en-US" sz="2200" dirty="0">
                <a:solidFill>
                  <a:srgbClr val="00408D"/>
                </a:solidFill>
              </a:rPr>
              <a:t>Section 5.2.2)</a:t>
            </a:r>
          </a:p>
          <a:p>
            <a:pPr marL="177800" lvl="2" indent="0" algn="just">
              <a:spcBef>
                <a:spcPct val="0"/>
              </a:spcBef>
              <a:buClr>
                <a:srgbClr val="FF832F"/>
              </a:buClr>
              <a:buFontTx/>
              <a:buNone/>
              <a:defRPr/>
            </a:pPr>
            <a:endParaRPr lang="en-US" dirty="0">
              <a:solidFill>
                <a:srgbClr val="00408D"/>
              </a:solidFill>
            </a:endParaRPr>
          </a:p>
          <a:p>
            <a:pPr marL="1314450" lvl="3" indent="-285750">
              <a:spcBef>
                <a:spcPct val="0"/>
              </a:spcBef>
              <a:buClr>
                <a:srgbClr val="FF832F"/>
              </a:buClr>
              <a:buFont typeface="Arial" pitchFamily="34" charset="0"/>
              <a:buChar char="•"/>
              <a:defRPr/>
            </a:pPr>
            <a:endParaRPr lang="en-US" sz="1800" kern="1200" dirty="0" smtClean="0">
              <a:solidFill>
                <a:srgbClr val="00408D"/>
              </a:solidFill>
              <a:cs typeface="+mn-cs"/>
            </a:endParaRPr>
          </a:p>
          <a:p>
            <a:pPr marL="1314450" lvl="3" indent="-285750">
              <a:spcBef>
                <a:spcPct val="0"/>
              </a:spcBef>
              <a:buClr>
                <a:srgbClr val="FF832F"/>
              </a:buClr>
              <a:buFont typeface="Arial" pitchFamily="34" charset="0"/>
              <a:buChar char="•"/>
              <a:defRPr/>
            </a:pPr>
            <a:endParaRPr lang="en-US" sz="1800" b="1" kern="1200" dirty="0" smtClean="0">
              <a:solidFill>
                <a:srgbClr val="00408D"/>
              </a:solidFill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1"/>
          </a:xfrm>
        </p:spPr>
        <p:txBody>
          <a:bodyPr/>
          <a:lstStyle/>
          <a:p>
            <a:pPr algn="ctr"/>
            <a:r>
              <a:rPr lang="en-US" sz="3200" dirty="0" smtClean="0"/>
              <a:t>Contents of Statements of Qualifications (SOQ)</a:t>
            </a:r>
          </a:p>
        </p:txBody>
      </p:sp>
    </p:spTree>
    <p:extLst>
      <p:ext uri="{BB962C8B-B14F-4D97-AF65-F5344CB8AC3E}">
        <p14:creationId xmlns:p14="http://schemas.microsoft.com/office/powerpoint/2010/main" val="9281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599" y="1143000"/>
            <a:ext cx="10972801" cy="4698047"/>
          </a:xfrm>
        </p:spPr>
        <p:txBody>
          <a:bodyPr/>
          <a:lstStyle/>
          <a:p>
            <a:pPr marL="344488" lvl="1" indent="-342900" algn="just">
              <a:spcBef>
                <a:spcPts val="1800"/>
              </a:spcBef>
              <a:buClr>
                <a:srgbClr val="FF832F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b="0" dirty="0" smtClean="0">
                <a:cs typeface="+mn-cs"/>
              </a:rPr>
              <a:t>Offeror’s proposed team shall remain intact throughout procurement process and, if awarded the contract, the duration of the contract. </a:t>
            </a:r>
            <a:r>
              <a:rPr lang="en-US" dirty="0" smtClean="0">
                <a:cs typeface="+mn-cs"/>
              </a:rPr>
              <a:t>         </a:t>
            </a:r>
            <a:r>
              <a:rPr lang="en-US" b="0" dirty="0" smtClean="0"/>
              <a:t>(</a:t>
            </a:r>
            <a:r>
              <a:rPr lang="en-US" b="0" dirty="0"/>
              <a:t>Section </a:t>
            </a:r>
            <a:r>
              <a:rPr lang="en-US" b="0" dirty="0" smtClean="0"/>
              <a:t>11.1)</a:t>
            </a:r>
          </a:p>
          <a:p>
            <a:pPr marL="171450" lvl="1" indent="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SzPct val="110000"/>
              <a:defRPr/>
            </a:pPr>
            <a:endParaRPr lang="en-US" b="0" dirty="0" smtClean="0">
              <a:cs typeface="+mn-cs"/>
            </a:endParaRPr>
          </a:p>
          <a:p>
            <a:pPr marL="171450" lvl="1" indent="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SzPct val="110000"/>
              <a:defRPr/>
            </a:pPr>
            <a:endParaRPr lang="en-US" b="0" dirty="0" smtClean="0">
              <a:cs typeface="+mn-cs"/>
            </a:endParaRPr>
          </a:p>
          <a:p>
            <a:pPr marL="344488" lvl="1" indent="-34290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b="0" dirty="0" smtClean="0">
                <a:cs typeface="+mn-cs"/>
              </a:rPr>
              <a:t>Project Risks</a:t>
            </a:r>
            <a:r>
              <a:rPr lang="en-US" b="0" dirty="0" smtClean="0">
                <a:solidFill>
                  <a:srgbClr val="FF0000"/>
                </a:solidFill>
                <a:cs typeface="+mn-cs"/>
              </a:rPr>
              <a:t>	</a:t>
            </a:r>
            <a:r>
              <a:rPr lang="en-US" b="0" dirty="0" smtClean="0">
                <a:solidFill>
                  <a:srgbClr val="00408D"/>
                </a:solidFill>
                <a:cs typeface="+mn-cs"/>
              </a:rPr>
              <a:t>						         (Section 3.5)</a:t>
            </a:r>
          </a:p>
          <a:p>
            <a:pPr marL="746125" lvl="2" indent="-28575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408D"/>
                </a:solidFill>
                <a:cs typeface="+mn-cs"/>
              </a:rPr>
              <a:t>Offeror to identify 3 unique </a:t>
            </a:r>
            <a:r>
              <a:rPr lang="en-US" sz="2400" dirty="0">
                <a:solidFill>
                  <a:srgbClr val="00408D"/>
                </a:solidFill>
                <a:cs typeface="+mn-cs"/>
              </a:rPr>
              <a:t>Risks critical to the success of the Project</a:t>
            </a:r>
          </a:p>
          <a:p>
            <a:pPr marL="1314450" lvl="3" indent="-28575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Why is the risk critical?</a:t>
            </a:r>
          </a:p>
          <a:p>
            <a:pPr marL="1314450" lvl="3" indent="-28575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What is the potential impact?</a:t>
            </a:r>
          </a:p>
          <a:p>
            <a:pPr marL="1314450" lvl="3" indent="-28575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Mitigation strategies?</a:t>
            </a:r>
          </a:p>
          <a:p>
            <a:pPr marL="1314450" lvl="3" indent="-285750" algn="just">
              <a:spcBef>
                <a:spcPts val="0"/>
              </a:spcBef>
              <a:spcAft>
                <a:spcPts val="300"/>
              </a:spcAft>
              <a:buClr>
                <a:srgbClr val="FF832F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408D"/>
                </a:solidFill>
                <a:cs typeface="+mn-cs"/>
              </a:rPr>
              <a:t>VDOT’s role?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1"/>
          </a:xfrm>
        </p:spPr>
        <p:txBody>
          <a:bodyPr/>
          <a:lstStyle/>
          <a:p>
            <a:pPr algn="ctr"/>
            <a:r>
              <a:rPr lang="en-US" sz="3200" dirty="0" smtClean="0"/>
              <a:t>Contents of Statements of Qualifications (SOQ)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120546"/>
            <a:ext cx="1600200" cy="19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57585"/>
            <a:ext cx="10058400" cy="4686015"/>
          </a:xfrm>
        </p:spPr>
        <p:txBody>
          <a:bodyPr/>
          <a:lstStyle/>
          <a:p>
            <a:r>
              <a:rPr lang="en-US" dirty="0" smtClean="0"/>
              <a:t>Rehabilitate 5 Structurally Deficient Bridges crossing I-95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E3793"/>
                </a:solidFill>
              </a:rPr>
              <a:t>North 1</a:t>
            </a:r>
            <a:r>
              <a:rPr lang="en-US" baseline="30000" dirty="0" smtClean="0">
                <a:solidFill>
                  <a:srgbClr val="0E3793"/>
                </a:solidFill>
              </a:rPr>
              <a:t>st</a:t>
            </a:r>
            <a:r>
              <a:rPr lang="en-US" dirty="0" smtClean="0">
                <a:solidFill>
                  <a:srgbClr val="0E3793"/>
                </a:solidFill>
              </a:rPr>
              <a:t> Street, North 4</a:t>
            </a:r>
            <a:r>
              <a:rPr lang="en-US" baseline="30000" dirty="0" smtClean="0">
                <a:solidFill>
                  <a:srgbClr val="0E3793"/>
                </a:solidFill>
              </a:rPr>
              <a:t>th</a:t>
            </a:r>
            <a:r>
              <a:rPr lang="en-US" dirty="0" smtClean="0">
                <a:solidFill>
                  <a:srgbClr val="0E3793"/>
                </a:solidFill>
              </a:rPr>
              <a:t> Street, North 5</a:t>
            </a:r>
            <a:r>
              <a:rPr lang="en-US" baseline="30000" dirty="0" smtClean="0">
                <a:solidFill>
                  <a:srgbClr val="0E3793"/>
                </a:solidFill>
              </a:rPr>
              <a:t>th</a:t>
            </a:r>
            <a:r>
              <a:rPr lang="en-US" dirty="0" smtClean="0">
                <a:solidFill>
                  <a:srgbClr val="0E3793"/>
                </a:solidFill>
              </a:rPr>
              <a:t> Street, North 7</a:t>
            </a:r>
            <a:r>
              <a:rPr lang="en-US" baseline="30000" dirty="0" smtClean="0">
                <a:solidFill>
                  <a:srgbClr val="0E3793"/>
                </a:solidFill>
              </a:rPr>
              <a:t>th</a:t>
            </a:r>
            <a:r>
              <a:rPr lang="en-US" dirty="0" smtClean="0">
                <a:solidFill>
                  <a:srgbClr val="0E3793"/>
                </a:solidFill>
              </a:rPr>
              <a:t> Street, and East Broad Street Bridges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E3793"/>
                </a:solidFill>
              </a:rPr>
              <a:t>Superstructure Replacements with some Minor Substructure Repairs</a:t>
            </a:r>
          </a:p>
          <a:p>
            <a:r>
              <a:rPr lang="en-US" dirty="0"/>
              <a:t>Bundle these five bridge rehabilitations into a single design-build procurement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3793"/>
                </a:solidFill>
              </a:rPr>
              <a:t>Capture cost and coordination efficiencies through bundling into single project/contract</a:t>
            </a:r>
          </a:p>
          <a:p>
            <a:endParaRPr lang="en-US" dirty="0" smtClean="0">
              <a:solidFill>
                <a:srgbClr val="0E379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E3793"/>
                </a:solidFill>
              </a:rPr>
              <a:t>Project Goals</a:t>
            </a:r>
            <a:endParaRPr lang="en-US" dirty="0">
              <a:solidFill>
                <a:srgbClr val="0E379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Virginia Department of 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1" y="228600"/>
            <a:ext cx="10972799" cy="609600"/>
          </a:xfrm>
        </p:spPr>
        <p:txBody>
          <a:bodyPr/>
          <a:lstStyle/>
          <a:p>
            <a:r>
              <a:rPr lang="en-US" sz="3200" dirty="0" smtClean="0"/>
              <a:t>Evaluation Criteria  					    (Section 4)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lvl="1" indent="-344488">
              <a:spcBef>
                <a:spcPts val="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FE5815"/>
                </a:solidFill>
                <a:cs typeface="+mn-cs"/>
              </a:rPr>
              <a:t>Offeror’s Team Structure		  		20%</a:t>
            </a:r>
          </a:p>
          <a:p>
            <a:pPr marL="344488" lvl="1" indent="-344488">
              <a:spcBef>
                <a:spcPts val="6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FE5815"/>
                </a:solidFill>
                <a:cs typeface="+mn-cs"/>
              </a:rPr>
              <a:t>Experience of Offeror’s Team		  		40%</a:t>
            </a:r>
          </a:p>
          <a:p>
            <a:pPr marL="344488" lvl="1" indent="-344488">
              <a:spcBef>
                <a:spcPts val="6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FE5815"/>
                </a:solidFill>
                <a:cs typeface="+mn-cs"/>
              </a:rPr>
              <a:t>Project Risks				  	</a:t>
            </a:r>
            <a:r>
              <a:rPr lang="en-US" b="0" u="sng" dirty="0" smtClean="0">
                <a:solidFill>
                  <a:srgbClr val="FE5815"/>
                </a:solidFill>
                <a:cs typeface="+mn-cs"/>
              </a:rPr>
              <a:t>	40%</a:t>
            </a:r>
          </a:p>
          <a:p>
            <a:pPr marL="171450" lvl="1" indent="0">
              <a:spcBef>
                <a:spcPts val="0"/>
              </a:spcBef>
              <a:buClr>
                <a:srgbClr val="FF832F"/>
              </a:buClr>
              <a:buSzPct val="110000"/>
              <a:defRPr/>
            </a:pPr>
            <a:r>
              <a:rPr lang="en-US" b="0" dirty="0" smtClean="0">
                <a:solidFill>
                  <a:srgbClr val="00408D"/>
                </a:solidFill>
                <a:cs typeface="+mn-cs"/>
              </a:rPr>
              <a:t>							Total 100%</a:t>
            </a:r>
          </a:p>
          <a:p>
            <a:pPr marL="171450" lvl="1" inden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endParaRPr lang="en-US" sz="2200" dirty="0" smtClean="0">
              <a:solidFill>
                <a:srgbClr val="00408D"/>
              </a:solidFill>
              <a:cs typeface="+mn-cs"/>
            </a:endParaRPr>
          </a:p>
          <a:p>
            <a:pPr marL="0" lvl="1" inden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r>
              <a:rPr lang="en-US" sz="2200" dirty="0" smtClean="0">
                <a:solidFill>
                  <a:srgbClr val="00408D"/>
                </a:solidFill>
                <a:cs typeface="+mn-cs"/>
              </a:rPr>
              <a:t>Design-Build Evaluation Guidelines, Revised September 2019 </a:t>
            </a:r>
            <a:endParaRPr lang="en-US" sz="1800" b="0" dirty="0">
              <a:cs typeface="+mn-cs"/>
            </a:endParaRPr>
          </a:p>
          <a:p>
            <a:pPr marL="0" lvl="1" inden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r>
              <a:rPr lang="en-US" sz="1600" b="0" dirty="0">
                <a:hlinkClick r:id="rId3"/>
              </a:rPr>
              <a:t>http://www.virginiadot.org/business/resources/APD_Docs/APD_Office_Page/DB_Evaluation_Guidelines_9-5-2019.pdf</a:t>
            </a:r>
            <a:endParaRPr lang="en-US" sz="1600" b="0" dirty="0"/>
          </a:p>
          <a:p>
            <a:pPr marL="0" lvl="1" inden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r>
              <a:rPr lang="en-US" sz="1600" b="0" dirty="0" smtClean="0">
                <a:solidFill>
                  <a:srgbClr val="00408D"/>
                </a:solidFill>
                <a:cs typeface="+mn-cs"/>
              </a:rPr>
              <a:t>Located on VDOT’S D-B Website -- </a:t>
            </a:r>
            <a:r>
              <a:rPr lang="en-US" sz="1600" b="0" dirty="0" smtClean="0">
                <a:hlinkClick r:id="rId4"/>
              </a:rPr>
              <a:t>http</a:t>
            </a:r>
            <a:r>
              <a:rPr lang="en-US" sz="1600" b="0" dirty="0">
                <a:hlinkClick r:id="rId4"/>
              </a:rPr>
              <a:t>://</a:t>
            </a:r>
            <a:r>
              <a:rPr lang="en-US" sz="1600" b="0" dirty="0" smtClean="0">
                <a:hlinkClick r:id="rId4"/>
              </a:rPr>
              <a:t>www.virginiadot.org/business/design-build.asp</a:t>
            </a:r>
            <a:endParaRPr lang="en-US" sz="1600" b="0" dirty="0" smtClean="0"/>
          </a:p>
          <a:p>
            <a:pPr marL="171450" lvl="1" indent="0">
              <a:spcBef>
                <a:spcPts val="1800"/>
              </a:spcBef>
              <a:buClr>
                <a:srgbClr val="FF832F"/>
              </a:buClr>
              <a:buSzPct val="110000"/>
              <a:defRPr/>
            </a:pPr>
            <a:endParaRPr lang="en-US" sz="1800" dirty="0" smtClean="0">
              <a:solidFill>
                <a:srgbClr val="00009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1" y="152400"/>
            <a:ext cx="10972799" cy="762000"/>
          </a:xfrm>
        </p:spPr>
        <p:txBody>
          <a:bodyPr/>
          <a:lstStyle/>
          <a:p>
            <a:r>
              <a:rPr lang="en-US" sz="3200" dirty="0" smtClean="0"/>
              <a:t>Submittal Requirements  			            (Section 5)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1" y="1143000"/>
            <a:ext cx="10972800" cy="51816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400" b="0" dirty="0" smtClean="0">
                <a:solidFill>
                  <a:srgbClr val="0C359C"/>
                </a:solidFill>
              </a:rPr>
              <a:t>Deadline for submitting an SOQ </a:t>
            </a:r>
            <a:r>
              <a:rPr lang="en-US" sz="2400" b="0" dirty="0">
                <a:solidFill>
                  <a:srgbClr val="0C359C"/>
                </a:solidFill>
              </a:rPr>
              <a:t>is </a:t>
            </a:r>
            <a:r>
              <a:rPr lang="en-US" sz="2400" dirty="0" smtClean="0">
                <a:solidFill>
                  <a:srgbClr val="0C359C"/>
                </a:solidFill>
              </a:rPr>
              <a:t>February 2, </a:t>
            </a:r>
            <a:r>
              <a:rPr lang="en-US" sz="2400" dirty="0" smtClean="0">
                <a:solidFill>
                  <a:srgbClr val="0C359C"/>
                </a:solidFill>
              </a:rPr>
              <a:t>2021 at 4:00PM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400" b="0" dirty="0" smtClean="0">
                <a:solidFill>
                  <a:srgbClr val="0C359C"/>
                </a:solidFill>
              </a:rPr>
              <a:t>SOQ’s will only be accepted electronically through Bid Express (see next slide for details).  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400" b="0" dirty="0" smtClean="0">
                <a:solidFill>
                  <a:srgbClr val="0C359C"/>
                </a:solidFill>
              </a:rPr>
              <a:t>SOQ’s shall be submitted as a single .PDF  file; no more than 20 megabytes in size.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400" b="0" dirty="0" smtClean="0">
                <a:solidFill>
                  <a:srgbClr val="0C359C"/>
                </a:solidFill>
              </a:rPr>
              <a:t>The SOQ must be submitted by the Offeror (i.e., not by SubConsultant, SubContractor etc. on the Offeror’s team).</a:t>
            </a: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1" y="152400"/>
            <a:ext cx="10972799" cy="762000"/>
          </a:xfrm>
        </p:spPr>
        <p:txBody>
          <a:bodyPr/>
          <a:lstStyle/>
          <a:p>
            <a:r>
              <a:rPr lang="en-US" sz="3200" dirty="0" smtClean="0"/>
              <a:t>Bid Express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48768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200" b="0" dirty="0"/>
              <a:t>Information regarding Bid Express available on our procurement website under the project: </a:t>
            </a:r>
            <a:r>
              <a:rPr lang="en-US" sz="2200" b="0" dirty="0">
                <a:hlinkClick r:id="rId3"/>
              </a:rPr>
              <a:t>http://www.virginiadot.org/business/request-for-qualifications.asp</a:t>
            </a:r>
            <a:endParaRPr lang="en-US" sz="2200" b="0" dirty="0"/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1800" b="0" dirty="0"/>
              <a:t>Account Registration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1800" b="0" dirty="0"/>
              <a:t>Frequently </a:t>
            </a:r>
            <a:r>
              <a:rPr lang="en-US" sz="1800" b="0"/>
              <a:t>Asked </a:t>
            </a:r>
            <a:r>
              <a:rPr lang="en-US" sz="1800" b="0" smtClean="0"/>
              <a:t>Questions</a:t>
            </a:r>
            <a:endParaRPr lang="en-US" sz="1800" b="0" dirty="0"/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1800" b="0" dirty="0"/>
              <a:t>User Guide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1800" b="0" dirty="0"/>
              <a:t>Vendor Set-up guide</a:t>
            </a:r>
          </a:p>
          <a:p>
            <a:pPr eaLnBrk="1" hangingPunct="1"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200" b="0" dirty="0" smtClean="0"/>
              <a:t>Bid Express requires a paid registration to submit an SOQ.</a:t>
            </a:r>
          </a:p>
          <a:p>
            <a:pPr eaLnBrk="1" hangingPunct="1"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200" b="0" dirty="0" smtClean="0"/>
              <a:t>Deadline for submitting an SOQ </a:t>
            </a:r>
            <a:r>
              <a:rPr lang="en-US" sz="2200" b="0" dirty="0"/>
              <a:t>is </a:t>
            </a:r>
            <a:r>
              <a:rPr lang="en-US" sz="2200" b="0" dirty="0" smtClean="0"/>
              <a:t>February 2, </a:t>
            </a:r>
            <a:r>
              <a:rPr lang="en-US" sz="2200" b="0" dirty="0" smtClean="0"/>
              <a:t>2021 at 4:00 </a:t>
            </a:r>
            <a:r>
              <a:rPr lang="en-US" sz="2200" b="0" dirty="0" smtClean="0"/>
              <a:t>PM (EST).  </a:t>
            </a:r>
            <a:r>
              <a:rPr lang="en-US" sz="2200" b="0" dirty="0" smtClean="0"/>
              <a:t>You can submit and/or resubmit up until that time.  No submissions allowed after due date and time.</a:t>
            </a:r>
          </a:p>
          <a:p>
            <a:pPr eaLnBrk="1" hangingPunct="1"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200" b="0" dirty="0" smtClean="0"/>
              <a:t>It is recommended to test the submission process in advance of final submission.</a:t>
            </a:r>
            <a:r>
              <a:rPr lang="en-US" sz="2200" b="0" dirty="0"/>
              <a:t> </a:t>
            </a:r>
            <a:r>
              <a:rPr lang="en-US" sz="2200" b="0" dirty="0" smtClean="0"/>
              <a:t>VDOT will not have access to </a:t>
            </a:r>
            <a:r>
              <a:rPr lang="en-US" sz="2200" b="0" dirty="0" smtClean="0"/>
              <a:t>SOQ’s </a:t>
            </a:r>
            <a:r>
              <a:rPr lang="en-US" sz="2200" b="0" dirty="0" smtClean="0"/>
              <a:t>until after </a:t>
            </a:r>
            <a:r>
              <a:rPr lang="en-US" sz="2200" b="0" dirty="0" smtClean="0"/>
              <a:t>February 2, </a:t>
            </a:r>
            <a:r>
              <a:rPr lang="en-US" sz="2200" b="0" dirty="0" smtClean="0"/>
              <a:t>2021 at 4:00 </a:t>
            </a:r>
            <a:r>
              <a:rPr lang="en-US" sz="2200" b="0" dirty="0" smtClean="0"/>
              <a:t>PM (EST).</a:t>
            </a:r>
            <a:endParaRPr lang="en-US" sz="2200" b="0" dirty="0" smtClean="0"/>
          </a:p>
          <a:p>
            <a:pPr eaLnBrk="1" hangingPunct="1">
              <a:spcAft>
                <a:spcPts val="600"/>
              </a:spcAft>
              <a:buClr>
                <a:srgbClr val="FF832F"/>
              </a:buClr>
              <a:buFontTx/>
              <a:buChar char="•"/>
              <a:defRPr/>
            </a:pPr>
            <a:r>
              <a:rPr lang="en-US" sz="2200" dirty="0" smtClean="0">
                <a:solidFill>
                  <a:schemeClr val="accent4"/>
                </a:solidFill>
              </a:rPr>
              <a:t>DO NOT WAIT UNTIL THE LAST MINUTE TO SUBMIT!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27435"/>
            <a:ext cx="3200400" cy="32447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1" y="228600"/>
            <a:ext cx="10972799" cy="609600"/>
          </a:xfrm>
        </p:spPr>
        <p:txBody>
          <a:bodyPr/>
          <a:lstStyle/>
          <a:p>
            <a:r>
              <a:rPr lang="en-US" sz="3200" dirty="0" smtClean="0"/>
              <a:t>RFQ Questions 					            (Section 6) 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800600"/>
          </a:xfrm>
        </p:spPr>
        <p:txBody>
          <a:bodyPr/>
          <a:lstStyle/>
          <a:p>
            <a:pPr marL="344488" lvl="1" indent="-344488" algn="just">
              <a:spcBef>
                <a:spcPts val="12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00408D"/>
                </a:solidFill>
                <a:cs typeface="+mn-cs"/>
              </a:rPr>
              <a:t>All questions and request for clarifications shall be </a:t>
            </a:r>
            <a:r>
              <a:rPr lang="en-US" b="0" u="sng" dirty="0" smtClean="0">
                <a:solidFill>
                  <a:srgbClr val="00408D"/>
                </a:solidFill>
                <a:cs typeface="+mn-cs"/>
              </a:rPr>
              <a:t>submitted in writing to the VDOT POC </a:t>
            </a:r>
            <a:r>
              <a:rPr lang="en-US" b="0" dirty="0" smtClean="0">
                <a:solidFill>
                  <a:srgbClr val="00408D"/>
                </a:solidFill>
                <a:cs typeface="+mn-cs"/>
              </a:rPr>
              <a:t>by email.</a:t>
            </a:r>
          </a:p>
          <a:p>
            <a:pPr marL="344488" lvl="1" indent="-344488" algn="just">
              <a:spcBef>
                <a:spcPts val="24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00408D"/>
                </a:solidFill>
                <a:cs typeface="+mn-cs"/>
              </a:rPr>
              <a:t>Deadline for RFQ Questions submittal is </a:t>
            </a:r>
            <a:r>
              <a:rPr lang="en-US" b="0" dirty="0" smtClean="0">
                <a:solidFill>
                  <a:srgbClr val="FE5815"/>
                </a:solidFill>
                <a:cs typeface="+mn-cs"/>
              </a:rPr>
              <a:t>January 5, 2021 </a:t>
            </a:r>
            <a:r>
              <a:rPr lang="en-US" b="0" dirty="0" smtClean="0">
                <a:solidFill>
                  <a:srgbClr val="FE5815"/>
                </a:solidFill>
                <a:cs typeface="+mn-cs"/>
              </a:rPr>
              <a:t>(4:00 </a:t>
            </a:r>
            <a:r>
              <a:rPr lang="en-US" b="0" dirty="0" smtClean="0">
                <a:solidFill>
                  <a:srgbClr val="FE5815"/>
                </a:solidFill>
                <a:cs typeface="+mn-cs"/>
              </a:rPr>
              <a:t>PM EST)</a:t>
            </a:r>
            <a:endParaRPr lang="en-US" b="0" dirty="0">
              <a:solidFill>
                <a:srgbClr val="FE5815"/>
              </a:solidFill>
              <a:cs typeface="+mn-cs"/>
            </a:endParaRPr>
          </a:p>
          <a:p>
            <a:pPr marL="344488" lvl="1" indent="-344488" algn="just">
              <a:spcBef>
                <a:spcPts val="2400"/>
              </a:spcBef>
              <a:buClr>
                <a:srgbClr val="FF832F"/>
              </a:buClr>
              <a:buSzPct val="11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rgbClr val="00408D"/>
                </a:solidFill>
                <a:cs typeface="+mn-cs"/>
              </a:rPr>
              <a:t>Responses will be posted to Bid Express by </a:t>
            </a:r>
            <a:r>
              <a:rPr lang="en-US" b="0" dirty="0" smtClean="0">
                <a:solidFill>
                  <a:srgbClr val="FE5815"/>
                </a:solidFill>
              </a:rPr>
              <a:t>January 12, 2021</a:t>
            </a:r>
            <a:endParaRPr lang="en-US" b="0" dirty="0">
              <a:solidFill>
                <a:srgbClr val="FE5815"/>
              </a:solidFill>
              <a:cs typeface="+mn-cs"/>
            </a:endParaRPr>
          </a:p>
          <a:p>
            <a:pPr marL="171450" lvl="1" indent="0">
              <a:spcBef>
                <a:spcPts val="1200"/>
              </a:spcBef>
              <a:buClr>
                <a:srgbClr val="FF832F"/>
              </a:buClr>
              <a:buSzPct val="110000"/>
              <a:defRPr/>
            </a:pPr>
            <a:endParaRPr lang="en-US" sz="2400" dirty="0" smtClean="0">
              <a:solidFill>
                <a:srgbClr val="00009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F973C-A8FB-4726-9A82-AA4992463DE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19173"/>
            <a:ext cx="10972800" cy="647413"/>
          </a:xfrm>
        </p:spPr>
        <p:txBody>
          <a:bodyPr/>
          <a:lstStyle/>
          <a:p>
            <a:r>
              <a:rPr lang="en-US" sz="3200" dirty="0" smtClean="0"/>
              <a:t>Conflict of Interest	   				       (Section 11.2)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181600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Clr>
                <a:srgbClr val="FF832F"/>
              </a:buClr>
            </a:pPr>
            <a:r>
              <a:rPr lang="en-US" sz="2400" b="0" dirty="0" smtClean="0"/>
              <a:t>The following firms have been determined to have a conflict of interest: 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200" b="0" kern="1200" dirty="0" smtClean="0">
                <a:solidFill>
                  <a:srgbClr val="00408D"/>
                </a:solidFill>
              </a:rPr>
              <a:t>Reynolds, Smith and Hills, Inc. (RS&amp;H)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200" b="0" kern="1200" dirty="0" smtClean="0">
                <a:solidFill>
                  <a:srgbClr val="00408D"/>
                </a:solidFill>
              </a:rPr>
              <a:t>Johnson, </a:t>
            </a:r>
            <a:r>
              <a:rPr lang="en-US" sz="2200" b="0" kern="1200" dirty="0" err="1" smtClean="0">
                <a:solidFill>
                  <a:srgbClr val="00408D"/>
                </a:solidFill>
              </a:rPr>
              <a:t>Mirmiran</a:t>
            </a:r>
            <a:r>
              <a:rPr lang="en-US" sz="2200" b="0" kern="1200" dirty="0" smtClean="0">
                <a:solidFill>
                  <a:srgbClr val="00408D"/>
                </a:solidFill>
              </a:rPr>
              <a:t> &amp; Thompson, Inc. (JMT)</a:t>
            </a:r>
            <a:endParaRPr lang="en-US" sz="2200" b="0" kern="1200" dirty="0">
              <a:solidFill>
                <a:srgbClr val="00408D"/>
              </a:solidFill>
            </a:endParaRP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200" b="0" kern="1200" dirty="0" smtClean="0">
                <a:solidFill>
                  <a:srgbClr val="00408D"/>
                </a:solidFill>
              </a:rPr>
              <a:t>T3 Design Corporation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</a:pPr>
            <a:r>
              <a:rPr lang="en-US" sz="2400" b="0" dirty="0"/>
              <a:t>Each Offeror shall identify potential conflicts of interest</a:t>
            </a:r>
          </a:p>
          <a:p>
            <a:pPr lvl="1">
              <a:spcAft>
                <a:spcPts val="600"/>
              </a:spcAft>
              <a:buFontTx/>
              <a:buChar char="•"/>
            </a:pPr>
            <a:r>
              <a:rPr lang="en-US" sz="1800" b="0" dirty="0"/>
              <a:t>See Alternate Project Delivery Office Memorandum IIM-APD-2.2 dated November 9, 2017 </a:t>
            </a:r>
            <a:r>
              <a:rPr lang="en-US" sz="1800" b="0" u="sng" dirty="0">
                <a:solidFill>
                  <a:srgbClr val="003399"/>
                </a:solidFill>
                <a:hlinkClick r:id="rId3"/>
              </a:rPr>
              <a:t>http://www.virginiadot.org/business/resources/APD_Docs/APD_Office_Page/IIM-APD-2.2_Final_11-9-2017.pdf</a:t>
            </a:r>
            <a:endParaRPr lang="en-US" sz="1800" b="0" u="sng" dirty="0">
              <a:solidFill>
                <a:srgbClr val="003399"/>
              </a:solidFill>
            </a:endParaRPr>
          </a:p>
          <a:p>
            <a:pPr marL="342900" lvl="1" indent="-342900" algn="just">
              <a:spcBef>
                <a:spcPts val="120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</a:pPr>
            <a:r>
              <a:rPr lang="en-US" b="0" dirty="0">
                <a:solidFill>
                  <a:srgbClr val="FE5815"/>
                </a:solidFill>
              </a:rPr>
              <a:t>If a potential conflict of interest or competitive advantage is identified, the Offeror shall submit in writing the pertinent information to VDOT’s POC </a:t>
            </a:r>
            <a:r>
              <a:rPr lang="en-US" b="0" dirty="0" smtClean="0">
                <a:solidFill>
                  <a:srgbClr val="FE5815"/>
                </a:solidFill>
              </a:rPr>
              <a:t>to seek determination</a:t>
            </a:r>
            <a:endParaRPr lang="en-US" b="0" dirty="0">
              <a:solidFill>
                <a:srgbClr val="FE5815"/>
              </a:solidFill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  <a:buClr>
                <a:srgbClr val="FF832F"/>
              </a:buClr>
              <a:buFontTx/>
              <a:buChar char="•"/>
            </a:pPr>
            <a:r>
              <a:rPr lang="en-US" sz="2400" b="0" dirty="0"/>
              <a:t>Embedded Employees within VDOT may pose a potential Conflict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1200" dirty="0" smtClean="0">
              <a:solidFill>
                <a:srgbClr val="00408D"/>
              </a:solidFill>
            </a:endParaRPr>
          </a:p>
          <a:p>
            <a:pPr marL="0" indent="0"/>
            <a:endParaRPr lang="en-US" sz="2000" kern="1200" dirty="0" smtClean="0">
              <a:solidFill>
                <a:srgbClr val="00408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rgbClr val="00408D"/>
              </a:solidFill>
            </a:endParaRPr>
          </a:p>
          <a:p>
            <a:pPr lvl="1"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57401" y="6515387"/>
            <a:ext cx="5181600" cy="13652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Virginia Department of Transportation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3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Virginia Department of Transportation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4943475" cy="4711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981" y="1143000"/>
            <a:ext cx="4868312" cy="4711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00" y="1146711"/>
            <a:ext cx="5035991" cy="4703666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 txBox="1">
            <a:spLocks/>
          </p:cNvSpPr>
          <p:nvPr/>
        </p:nvSpPr>
        <p:spPr bwMode="auto">
          <a:xfrm>
            <a:off x="609600" y="533400"/>
            <a:ext cx="1117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0E3793"/>
                </a:solidFill>
              </a:rPr>
              <a:t>Project Location Map</a:t>
            </a:r>
            <a:endParaRPr lang="en-US" kern="0" dirty="0">
              <a:solidFill>
                <a:srgbClr val="0E37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19F696-A354-3047-92C6-04A8171D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585"/>
            <a:ext cx="10972800" cy="4838415"/>
          </a:xfrm>
        </p:spPr>
        <p:txBody>
          <a:bodyPr/>
          <a:lstStyle/>
          <a:p>
            <a:r>
              <a:rPr lang="en-US" dirty="0"/>
              <a:t>Superstructure Replacements and Minor Substructure Repairs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sz="2000" dirty="0"/>
              <a:t>Vertical Clearance – Improvement to 15’-0” (Granted Variance)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	Reduced beam sizes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 Pier concrete resurfacing/crack </a:t>
            </a:r>
            <a:r>
              <a:rPr lang="en-US" sz="2000" dirty="0" smtClean="0"/>
              <a:t>repair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	Pedestrian fencing &amp; architectural treatments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 Reconstruction of approach slabs and minor roadway approach work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 Utility work to remove and reset active assets currently on structures</a:t>
            </a:r>
          </a:p>
          <a:p>
            <a:endParaRPr lang="en-US" dirty="0" smtClean="0"/>
          </a:p>
          <a:p>
            <a:r>
              <a:rPr lang="en-US" dirty="0" smtClean="0"/>
              <a:t>Additional </a:t>
            </a:r>
            <a:r>
              <a:rPr lang="en-US" dirty="0"/>
              <a:t>Items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Relocate Guide Signs currently attached to the 1</a:t>
            </a:r>
            <a:r>
              <a:rPr lang="en-US" sz="2000" baseline="30000" dirty="0"/>
              <a:t>st</a:t>
            </a:r>
            <a:r>
              <a:rPr lang="en-US" sz="2000" dirty="0"/>
              <a:t> and 7</a:t>
            </a:r>
            <a:r>
              <a:rPr lang="en-US" sz="2000" baseline="30000" dirty="0"/>
              <a:t>th</a:t>
            </a:r>
            <a:r>
              <a:rPr lang="en-US" sz="2000" dirty="0"/>
              <a:t> St. bridges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E3793"/>
                </a:solidFill>
              </a:rPr>
              <a:t>Project </a:t>
            </a:r>
            <a:r>
              <a:rPr lang="en-US" dirty="0" smtClean="0">
                <a:solidFill>
                  <a:srgbClr val="0E3793"/>
                </a:solidFill>
              </a:rPr>
              <a:t>Scope of Work</a:t>
            </a:r>
            <a:endParaRPr lang="en-US" dirty="0">
              <a:solidFill>
                <a:srgbClr val="0E3793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0093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 smtClean="0"/>
              <a:t>Proposed Typical Section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371600"/>
            <a:ext cx="9277350" cy="48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13096" y="304800"/>
            <a:ext cx="11176000" cy="8382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St. Over I-95 Bridge Rehabilitation </a:t>
            </a:r>
            <a:br>
              <a:rPr lang="en-US" dirty="0" smtClean="0"/>
            </a:br>
            <a:r>
              <a:rPr lang="en-US" dirty="0" smtClean="0"/>
              <a:t>Proposed Sequence of Construction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14400" y="5207377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Reduction </a:t>
            </a:r>
            <a:r>
              <a:rPr lang="en-US" sz="2000" dirty="0">
                <a:solidFill>
                  <a:srgbClr val="0E3793"/>
                </a:solidFill>
              </a:rPr>
              <a:t>of 1st Street to one lane total with temp. traffic </a:t>
            </a:r>
            <a:r>
              <a:rPr lang="en-US" sz="2000" dirty="0" smtClean="0">
                <a:solidFill>
                  <a:srgbClr val="0E3793"/>
                </a:solidFill>
              </a:rPr>
              <a:t>signal</a:t>
            </a:r>
            <a:endParaRPr lang="en-US" sz="2000" dirty="0">
              <a:solidFill>
                <a:srgbClr val="0E3793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Bikes </a:t>
            </a:r>
            <a:r>
              <a:rPr lang="en-US" sz="2000" dirty="0">
                <a:solidFill>
                  <a:srgbClr val="0E3793"/>
                </a:solidFill>
              </a:rPr>
              <a:t>and pedestrians will be given access to cross the bridge during </a:t>
            </a:r>
            <a:r>
              <a:rPr lang="en-US" sz="2000" dirty="0" smtClean="0">
                <a:solidFill>
                  <a:srgbClr val="0E3793"/>
                </a:solidFill>
              </a:rPr>
              <a:t>construction</a:t>
            </a:r>
            <a:r>
              <a:rPr lang="en-US" sz="1600" dirty="0" smtClean="0">
                <a:solidFill>
                  <a:srgbClr val="FE5815"/>
                </a:solidFill>
              </a:rPr>
              <a:t>.</a:t>
            </a:r>
            <a:endParaRPr lang="en-US" sz="1600" dirty="0">
              <a:solidFill>
                <a:srgbClr val="FE5815"/>
              </a:solidFill>
            </a:endParaRPr>
          </a:p>
          <a:p>
            <a:pPr lvl="1"/>
            <a:endParaRPr lang="en-US" sz="1600" dirty="0">
              <a:solidFill>
                <a:srgbClr val="FE581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96903"/>
            <a:ext cx="4997104" cy="358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468117"/>
            <a:ext cx="5667167" cy="36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0204" y="369394"/>
            <a:ext cx="11176000" cy="697406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/>
              <a:t>Proposed Detour </a:t>
            </a:r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817080"/>
            <a:ext cx="5029200" cy="5993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6" y="2922321"/>
            <a:ext cx="5715000" cy="2495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226" y="1764206"/>
            <a:ext cx="5658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E3793"/>
                </a:solidFill>
              </a:rPr>
              <a:t> Detour </a:t>
            </a:r>
            <a:r>
              <a:rPr lang="en-US" sz="2000" dirty="0">
                <a:solidFill>
                  <a:srgbClr val="0E3793"/>
                </a:solidFill>
              </a:rPr>
              <a:t>for Northbound Trucks and </a:t>
            </a:r>
            <a:r>
              <a:rPr lang="en-US" sz="2000" dirty="0" smtClean="0">
                <a:solidFill>
                  <a:srgbClr val="0E3793"/>
                </a:solidFill>
              </a:rPr>
              <a:t>Buses</a:t>
            </a:r>
          </a:p>
        </p:txBody>
      </p:sp>
    </p:spTree>
    <p:extLst>
      <p:ext uri="{BB962C8B-B14F-4D97-AF65-F5344CB8AC3E}">
        <p14:creationId xmlns:p14="http://schemas.microsoft.com/office/powerpoint/2010/main" val="26103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0928"/>
            <a:ext cx="11176000" cy="838343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St</a:t>
            </a:r>
            <a:r>
              <a:rPr lang="en-US" dirty="0"/>
              <a:t>. Over I-95 Bridge </a:t>
            </a:r>
            <a:r>
              <a:rPr lang="en-US" dirty="0" smtClean="0"/>
              <a:t>Rehabilitation</a:t>
            </a:r>
            <a:br>
              <a:rPr lang="en-US" dirty="0" smtClean="0"/>
            </a:br>
            <a:r>
              <a:rPr lang="en-US" dirty="0" smtClean="0"/>
              <a:t>Proposed Typical Section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Virginia Department of 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71743"/>
            <a:ext cx="91344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DOTtemplate1">
  <a:themeElements>
    <a:clrScheme name="VDOT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DOTPowerPointTemplateWIDE" id="{4BEF9326-C0E6-984D-9DCD-AFEA837E9170}" vid="{6833AFE4-AF01-6E47-B047-A6D93B65F6A9}"/>
    </a:ext>
  </a:extLst>
</a:theme>
</file>

<file path=ppt/theme/theme2.xml><?xml version="1.0" encoding="utf-8"?>
<a:theme xmlns:a="http://schemas.openxmlformats.org/drawingml/2006/main" name="1_VDOTtemplate1">
  <a:themeElements>
    <a:clrScheme name="VDOT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8-04-26-Agenda-C-Overview.potx" id="{624ACE39-293F-4082-8FDB-EAF9667851CF}" vid="{A6D35E34-6C43-4488-B147-8778D03EE9C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5251e2-4269-43f1-8801-163ca3fb319b">
      <Value>434</Value>
      <Value>433</Value>
      <Value>1189</Value>
      <Value>1255</Value>
      <Value>7227</Value>
      <Value>7226</Value>
      <Value>5</Value>
      <Value>4</Value>
      <Value>3</Value>
    </TaxCatchAll>
    <TaxKeywordTaxHTField xmlns="465251e2-4269-43f1-8801-163ca3fb31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VDOT PowerPoint</TermName>
          <TermId xmlns="http://schemas.microsoft.com/office/infopath/2007/PartnerControls">e419e7ed-8b7d-48ae-9eca-519777a20d1d</TermId>
        </TermInfo>
        <TermInfo xmlns="http://schemas.microsoft.com/office/infopath/2007/PartnerControls">
          <TermName xmlns="http://schemas.microsoft.com/office/infopath/2007/PartnerControls">PowerPoint template</TermName>
          <TermId xmlns="http://schemas.microsoft.com/office/infopath/2007/PartnerControls">cf4b8738-cccb-465e-ad88-d3daca1c2410</TermId>
        </TermInfo>
        <TermInfo xmlns="http://schemas.microsoft.com/office/infopath/2007/PartnerControls">
          <TermName xmlns="http://schemas.microsoft.com/office/infopath/2007/PartnerControls">VDOT template</TermName>
          <TermId xmlns="http://schemas.microsoft.com/office/infopath/2007/PartnerControls">37aaf80a-a557-47ad-b17b-163a03800fc0</TermId>
        </TermInfo>
      </Terms>
    </TaxKeywordTaxHTField>
    <vdotAudience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and External</TermName>
          <TermId xmlns="http://schemas.microsoft.com/office/infopath/2007/PartnerControls">bd468127-f865-41ec-8cae-906ac913ec73</TermId>
        </TermInfo>
      </Terms>
    </vdotAudienceTaxHTField0>
    <vdotDocumentOwnership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Division Administrator</TermName>
          <TermId xmlns="http://schemas.microsoft.com/office/infopath/2007/PartnerControls">7f1069d7-14e6-4d28-bffd-f0829fa67576</TermId>
        </TermInfo>
      </Terms>
    </vdotDocumentOwnershipTaxHTField0>
    <vdotPrimaryCategory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17ad0728-ca9f-42a6-a3de-52c6acd6059c</TermId>
        </TermInfo>
      </Terms>
    </vdotPrimaryCategoryTaxHTField0>
    <vdotPowerUser xmlns="http://schemas.microsoft.com/sharepoint/v3">
      <UserInfo>
        <DisplayName>Yanishak, Charity (VDOT)</DisplayName>
        <AccountId>29</AccountId>
        <AccountType/>
      </UserInfo>
    </vdotPowerUser>
    <vdotNonGovernanceCategory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17ad0728-ca9f-42a6-a3de-52c6acd6059c</TermId>
        </TermInfo>
      </Terms>
    </vdotNonGovernanceCategoryTaxHTField0>
    <vdotRelatedResource xmlns="http://schemas.microsoft.com/sharepoint/v3">
      <Url xsi:nil="true"/>
      <Description xsi:nil="true"/>
    </vdotRelatedResource>
    <vdotAddCategoriesTaxHTField0 xmlns="http://schemas.microsoft.com/sharepoint/v3/fields">
      <Terms xmlns="http://schemas.microsoft.com/office/infopath/2007/PartnerControls"/>
    </vdotAddCategoriesTaxHTField0>
    <vdotVDOTOffice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ad754f04-afdb-498e-b856-7903481e82cd</TermId>
        </TermInfo>
      </Terms>
    </vdotVDOTOfficeTaxHTField0>
    <vdotDateOfReview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One Year</TermName>
          <TermId xmlns="http://schemas.microsoft.com/office/infopath/2007/PartnerControls">326c3b65-1246-458f-bba5-086cf61f7a39</TermId>
        </TermInfo>
      </Terms>
    </vdotDateOfReviewTaxHTField0>
    <vdotPublishingNotes xmlns="627f1986-7bb5-487f-9d92-3550f27f3e8e">The official powerpoint template for the Virginia Department of Transportation. </vdotPublishingNotes>
    <vdotSourceUrl xmlns="627f1986-7bb5-487f-9d92-3550f27f3e8e">
      <Url>https://insidevdot.cov.virginia.gov/div/pa/CDW/CDWDocs/Forms/DispForm.aspx?ID=122</Url>
      <Description>VDOTPowerPointTemplate.potx</Description>
    </vdotSourceUrl>
    <vdotDateOfIssue xmlns="627f1986-7bb5-487f-9d92-3550f27f3e8e">2018-01-29T05:00:00+00:00</vdotDateOfIssue>
    <vdotDocumentStatus xmlns="627f1986-7bb5-487f-9d92-3550f27f3e8e">VDOTPowerPointTemplate.potx version 4.0 was routed to the Metadata Management Workspace.</vdotDocument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on Governance Document" ma:contentTypeID="0x0101006B60110E8C6C405BB105122410B41DE102001E231B52A4FB7F44A88225A31797A445" ma:contentTypeVersion="3" ma:contentTypeDescription="Use this content type to upload Non Governance Documents." ma:contentTypeScope="" ma:versionID="0153320855a514fc215bdac40939bd48">
  <xsd:schema xmlns:xsd="http://www.w3.org/2001/XMLSchema" xmlns:xs="http://www.w3.org/2001/XMLSchema" xmlns:p="http://schemas.microsoft.com/office/2006/metadata/properties" xmlns:ns1="http://schemas.microsoft.com/sharepoint/v3" xmlns:ns2="627f1986-7bb5-487f-9d92-3550f27f3e8e" xmlns:ns3="465251e2-4269-43f1-8801-163ca3fb319b" xmlns:ns4="http://schemas.microsoft.com/sharepoint/v3/fields" targetNamespace="http://schemas.microsoft.com/office/2006/metadata/properties" ma:root="true" ma:fieldsID="f83930511f2c46ae56be80317fe89b19" ns1:_="" ns2:_="" ns3:_="" ns4:_="">
    <xsd:import namespace="http://schemas.microsoft.com/sharepoint/v3"/>
    <xsd:import namespace="627f1986-7bb5-487f-9d92-3550f27f3e8e"/>
    <xsd:import namespace="465251e2-4269-43f1-8801-163ca3fb31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vdotDateOfIssue" minOccurs="0"/>
                <xsd:element ref="ns1:vdotRelatedResource" minOccurs="0"/>
                <xsd:element ref="ns2:vdotPublishingNotes" minOccurs="0"/>
                <xsd:element ref="ns1:vdotPowerUser" minOccurs="0"/>
                <xsd:element ref="ns2:vdotSourceUrl" minOccurs="0"/>
                <xsd:element ref="ns2:vdotDocumentStatus" minOccurs="0"/>
                <xsd:element ref="ns4:vdotVDOTOfficeTaxHTField0" minOccurs="0"/>
                <xsd:element ref="ns4:vdotDocumentOwnershipTaxHTField0" minOccurs="0"/>
                <xsd:element ref="ns4:vdotAudienceTaxHTField0" minOccurs="0"/>
                <xsd:element ref="ns4:vdotDateOfReviewTaxHTField0" minOccurs="0"/>
                <xsd:element ref="ns4:vdotNonGovernanceCategoryTaxHTField0" minOccurs="0"/>
                <xsd:element ref="ns4:vdotPrimaryCategoryTaxHTField0" minOccurs="0"/>
                <xsd:element ref="ns4:vdotAddCategoriesTaxHTField0" minOccurs="0"/>
                <xsd:element ref="ns3:TaxKeywordTaxHTField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dotRelatedResource" ma:index="18" nillable="true" ma:displayName="Related Resource" ma:internalName="vdotRelatedRe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dotPowerUser" ma:index="21" nillable="true" ma:displayName="Power User" ma:list="UserInfo" ma:SharePointGroup="0" ma:internalName="vdotPowerUs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f1986-7bb5-487f-9d92-3550f27f3e8e" elementFormDefault="qualified">
    <xsd:import namespace="http://schemas.microsoft.com/office/2006/documentManagement/types"/>
    <xsd:import namespace="http://schemas.microsoft.com/office/infopath/2007/PartnerControls"/>
    <xsd:element name="vdotDateOfIssue" ma:index="13" nillable="true" ma:displayName="Date of Issuance" ma:description="This field is OPTIONAL for non-governance documents." ma:format="DateOnly" ma:indexed="true" ma:internalName="vdotDateOfIssue">
      <xsd:simpleType>
        <xsd:restriction base="dms:DateTime"/>
      </xsd:simpleType>
    </xsd:element>
    <xsd:element name="vdotPublishingNotes" ma:index="19" nillable="true" ma:displayName="Notes" ma:description="This field is OPTIONAL. Use this field to communicate potential concerns or issues to the Metadata Manager." ma:hidden="true" ma:internalName="vdotPublishingNotes">
      <xsd:simpleType>
        <xsd:restriction base="dms:Note"/>
      </xsd:simpleType>
    </xsd:element>
    <xsd:element name="vdotSourceUrl" ma:index="22" nillable="true" ma:displayName="Source Item URL" ma:internalName="vdotSource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dotDocumentStatus" ma:index="23" nillable="true" ma:displayName="Document Status" ma:internalName="vdotDocument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251e2-4269-43f1-8801-163ca3fb319b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1b9a7e8e-3e7c-4b4a-9f52-dabb3ff4687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32" nillable="true" ma:displayName="Taxonomy Catch All Column" ma:hidden="true" ma:list="{ee917b2b-7ba2-4bde-a444-ffbf2a87827c}" ma:internalName="TaxCatchAll" ma:showField="CatchAllData" ma:web="beaa5902-61d5-4bef-b5f5-61a824833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3" nillable="true" ma:displayName="Taxonomy Catch All Column1" ma:hidden="true" ma:list="{ee917b2b-7ba2-4bde-a444-ffbf2a87827c}" ma:internalName="TaxCatchAllLabel" ma:readOnly="true" ma:showField="CatchAllDataLabel" ma:web="beaa5902-61d5-4bef-b5f5-61a824833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vdotVDOTOfficeTaxHTField0" ma:index="24" nillable="true" ma:taxonomy="true" ma:internalName="vdotVDOTOffice0" ma:taxonomyFieldName="vdotVDOTOffice" ma:displayName="VDOT Office" ma:indexed="true" ma:fieldId="{30762c6b-7c68-46f0-88fa-296544e9a4fe}" ma:sspId="1b9a7e8e-3e7c-4b4a-9f52-dabb3ff4687f" ma:termSetId="ab580077-5090-467d-9506-c83fee14da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DocumentOwnershipTaxHTField0" ma:index="25" ma:taxonomy="true" ma:internalName="vdotDocumentOwnership0" ma:taxonomyFieldName="vdotDocumentOwnership" ma:displayName="Document Ownership" ma:fieldId="{cf4dafe9-b1e7-4c7d-8ef0-e239586585dd}" ma:sspId="1b9a7e8e-3e7c-4b4a-9f52-dabb3ff4687f" ma:termSetId="a8560183-27f1-4fad-ac39-596c49769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AudienceTaxHTField0" ma:index="26" ma:taxonomy="true" ma:internalName="vdotAudience0" ma:taxonomyFieldName="vdotAudience" ma:displayName="Audience" ma:indexed="true" ma:fieldId="{954fd02f-e124-43e3-acae-140045bf6ecd}" ma:sspId="1b9a7e8e-3e7c-4b4a-9f52-dabb3ff4687f" ma:termSetId="2e88f8e3-b309-4819-b5ef-8d3cd2826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DateOfReviewTaxHTField0" ma:index="27" ma:taxonomy="true" ma:internalName="vdotDateOfReview0" ma:taxonomyFieldName="vdotDateOfReview" ma:displayName="Date of Review" ma:fieldId="{8149b856-97fc-4518-91bc-490d3ac481b1}" ma:sspId="1b9a7e8e-3e7c-4b4a-9f52-dabb3ff4687f" ma:termSetId="315e48ef-c1bc-4cce-8f17-b5cbbe32f4e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NonGovernanceCategoryTaxHTField0" ma:index="28" ma:taxonomy="true" ma:internalName="vdotNonGovernanceCategory0" ma:taxonomyFieldName="vdotNonGovernanceCategory" ma:displayName="Primary Category" ma:fieldId="{7014b2b6-6106-46e0-be5d-01e838a2e769}" ma:sspId="1b9a7e8e-3e7c-4b4a-9f52-dabb3ff4687f" ma:termSetId="129b0cbb-896f-428f-a841-c51f55db56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PrimaryCategoryTaxHTField0" ma:index="29" ma:taxonomy="true" ma:internalName="vdotPrimaryCategory0" ma:taxonomyFieldName="vdotPrimaryCategory" ma:displayName="Primary Category" ma:fieldId="{4ff97160-d996-457a-a68e-a0bdd5e65634}" ma:sspId="1b9a7e8e-3e7c-4b4a-9f52-dabb3ff4687f" ma:termSetId="82701a63-5f8c-4e98-b67d-320a69b9bb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AddCategoriesTaxHTField0" ma:index="30" nillable="true" ma:taxonomy="true" ma:internalName="vdotAddCategories0" ma:taxonomyFieldName="vdotAddCategories" ma:displayName="Additional Categories" ma:fieldId="{e36ee1f0-18b6-46ec-8b22-cfe14228cb79}" ma:taxonomyMulti="true" ma:sspId="1b9a7e8e-3e7c-4b4a-9f52-dabb3ff4687f" ma:termSetId="129b0cbb-896f-428f-a841-c51f55db56a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axOccurs="1" ma:index="1" ma:displayName="Document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A6F1BA-FBA8-4130-A768-A8542EE289CF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627f1986-7bb5-487f-9d92-3550f27f3e8e"/>
    <ds:schemaRef ds:uri="http://schemas.microsoft.com/office/infopath/2007/PartnerControls"/>
    <ds:schemaRef ds:uri="http://schemas.microsoft.com/sharepoint/v3/fields"/>
    <ds:schemaRef ds:uri="465251e2-4269-43f1-8801-163ca3fb319b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471F20-14DB-48FB-B7C1-0274A7EFC4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92DBF2-8B14-474D-98EA-426DEEFEA2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7f1986-7bb5-487f-9d92-3550f27f3e8e"/>
    <ds:schemaRef ds:uri="465251e2-4269-43f1-8801-163ca3fb319b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VDOTPowerPointTemplate</Template>
  <TotalTime>5174</TotalTime>
  <Words>1826</Words>
  <Application>Microsoft Office PowerPoint</Application>
  <PresentationFormat>Widescreen</PresentationFormat>
  <Paragraphs>263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ＭＳ Ｐゴシック</vt:lpstr>
      <vt:lpstr>Arial</vt:lpstr>
      <vt:lpstr>Wingdings</vt:lpstr>
      <vt:lpstr>VDOTtemplate1</vt:lpstr>
      <vt:lpstr>1_VDOTtemplate1</vt:lpstr>
      <vt:lpstr>PowerPoint Presentation</vt:lpstr>
      <vt:lpstr>i-95 city of Richmond BRIDGE SUPERSTRUCTURE REPLACEMENT AND REHABILITATION BUNDLING</vt:lpstr>
      <vt:lpstr>Project Goals</vt:lpstr>
      <vt:lpstr>PowerPoint Presentation</vt:lpstr>
      <vt:lpstr>Project Scope of Work</vt:lpstr>
      <vt:lpstr>1st St. Over I-95 Bridge Rehabilitation Proposed Typical Section</vt:lpstr>
      <vt:lpstr>1st St. Over I-95 Bridge Rehabilitation  Proposed Sequence of Construction</vt:lpstr>
      <vt:lpstr>1st St. Over I-95 Bridge Rehabilitation Proposed Detour Map</vt:lpstr>
      <vt:lpstr>4th St. Over I-95 Bridge Rehabilitation Proposed Typical Section</vt:lpstr>
      <vt:lpstr>4th St. Over I-95 Bridge Rehabilitation Proposed Sequence of Construction</vt:lpstr>
      <vt:lpstr>5th St. Over I-95 Bridge Rehabilitation Proposed Typical Section</vt:lpstr>
      <vt:lpstr>5th St. Over I-95 Bridge Rehabilitation Proposed Sequence of Construction</vt:lpstr>
      <vt:lpstr>7th St. Over I-95 Bridge Rehabilitation Proposed Typical Section</vt:lpstr>
      <vt:lpstr>7th St. Over I-95 Bridge Rehabilitation Proposed Sequence of Construction</vt:lpstr>
      <vt:lpstr>7th St. Over I-95 Bridge Rehabilitation Proposed Detour Map</vt:lpstr>
      <vt:lpstr>Broad St. Over I-95 Bridge Rehabilitation Proposed Typical Section</vt:lpstr>
      <vt:lpstr>Broad St. Over I-95 Bridge Rehabilitation Proposed Sequence of Construction</vt:lpstr>
      <vt:lpstr>Broad St. Over I-95 Bridge Rehabilitation Proposed Detour Map</vt:lpstr>
      <vt:lpstr>I-95 Proposed Maintenance of Traffic at Night</vt:lpstr>
      <vt:lpstr>RFQ SUMMARY</vt:lpstr>
      <vt:lpstr>  Anticipated Schedule     (Section 2.5)</vt:lpstr>
      <vt:lpstr>RFQ Information Package    (Section 2.8) </vt:lpstr>
      <vt:lpstr>FORM C-78 (ATTACHMENT 2.10)</vt:lpstr>
      <vt:lpstr>Contents of Statements of Qualifications (SOQ)</vt:lpstr>
      <vt:lpstr>Contents of Statements of Qualifications (SOQ)</vt:lpstr>
      <vt:lpstr>Contents of Statements of Qualifications (SOQ)</vt:lpstr>
      <vt:lpstr>Contents of Statements of Qualifications (SOQ)</vt:lpstr>
      <vt:lpstr>Contents of Statements of Qualifications (SOQ)</vt:lpstr>
      <vt:lpstr>Contents of Statements of Qualifications (SOQ)</vt:lpstr>
      <vt:lpstr>Evaluation Criteria           (Section 4)</vt:lpstr>
      <vt:lpstr>Submittal Requirements                 (Section 5)</vt:lpstr>
      <vt:lpstr>Bid Express</vt:lpstr>
      <vt:lpstr>RFQ Questions                  (Section 6) </vt:lpstr>
      <vt:lpstr>Conflict of Interest               (Section 11.2)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Joynes, David</dc:creator>
  <cp:keywords>VDOT template; PowerPoint template; VDOT PowerPoint</cp:keywords>
  <cp:lastModifiedBy>Clarke, Joseph, P.E (VDOT)</cp:lastModifiedBy>
  <cp:revision>267</cp:revision>
  <cp:lastPrinted>2020-12-15T19:34:53Z</cp:lastPrinted>
  <dcterms:created xsi:type="dcterms:W3CDTF">2019-09-19T18:51:33Z</dcterms:created>
  <dcterms:modified xsi:type="dcterms:W3CDTF">2020-12-15T19:44:00Z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0x0101006B60110E8C6C405BB105122410B41DE102001E231B52A4FB7F44A88225A31797A445</vt:lpwstr>
  </property>
  <property fmtid="{D5CDD505-2E9C-101B-9397-08002B2CF9AE}" pid="3" name="TaxKeyword">
    <vt:lpwstr>7226;#VDOT PowerPoint|e419e7ed-8b7d-48ae-9eca-519777a20d1d;#1255;#PowerPoint template|cf4b8738-cccb-465e-ad88-d3daca1c2410;#7227;#VDOT template|37aaf80a-a557-47ad-b17b-163a03800fc0</vt:lpwstr>
  </property>
  <property fmtid="{D5CDD505-2E9C-101B-9397-08002B2CF9AE}" pid="4" name="vdotDocumentType">
    <vt:lpwstr>5;#Not Vital Record|093eb48e-9bd5-43e3-bb5e-eb2a8662516a</vt:lpwstr>
  </property>
  <property fmtid="{D5CDD505-2E9C-101B-9397-08002B2CF9AE}" pid="5" name="vdotDivision">
    <vt:lpwstr>95;#Public Affairs|ad754f04-afdb-498e-b856-7903481e82cd</vt:lpwstr>
  </property>
  <property fmtid="{D5CDD505-2E9C-101B-9397-08002B2CF9AE}" pid="6" name="_dlc_DocIdItemGuid">
    <vt:lpwstr>9f713551-eac9-4610-ab73-df9a30886e3b</vt:lpwstr>
  </property>
  <property fmtid="{D5CDD505-2E9C-101B-9397-08002B2CF9AE}" pid="7" name="vdotDocumentOwner">
    <vt:lpwstr>2;#Division Administrator|7f1069d7-14e6-4d28-bffd-f0829fa67576</vt:lpwstr>
  </property>
  <property fmtid="{D5CDD505-2E9C-101B-9397-08002B2CF9AE}" pid="8" name="vdotDocumentDescriptor">
    <vt:lpwstr>812;#Template|f983bc4d-9bd6-40f3-96b9-9a14a1cfd89d</vt:lpwstr>
  </property>
  <property fmtid="{D5CDD505-2E9C-101B-9397-08002B2CF9AE}" pid="9" name="Order">
    <vt:r8>6500</vt:r8>
  </property>
  <property fmtid="{D5CDD505-2E9C-101B-9397-08002B2CF9AE}" pid="10" name="vdotAuthority0">
    <vt:lpwstr/>
  </property>
  <property fmtid="{D5CDD505-2E9C-101B-9397-08002B2CF9AE}" pid="11" name="vdotAudience">
    <vt:lpwstr>4;#Internal and External|bd468127-f865-41ec-8cae-906ac913ec73</vt:lpwstr>
  </property>
  <property fmtid="{D5CDD505-2E9C-101B-9397-08002B2CF9AE}" pid="12" name="vdotPrimaryCategory">
    <vt:lpwstr>434;#Presentation|17ad0728-ca9f-42a6-a3de-52c6acd6059c</vt:lpwstr>
  </property>
  <property fmtid="{D5CDD505-2E9C-101B-9397-08002B2CF9AE}" pid="13" name="vdotNonGovernanceCategory">
    <vt:lpwstr>433;#Presentation|17ad0728-ca9f-42a6-a3de-52c6acd6059c</vt:lpwstr>
  </property>
  <property fmtid="{D5CDD505-2E9C-101B-9397-08002B2CF9AE}" pid="14" name="vdotVDOTOffice">
    <vt:lpwstr>1189;#Communications|ad754f04-afdb-498e-b856-7903481e82cd</vt:lpwstr>
  </property>
  <property fmtid="{D5CDD505-2E9C-101B-9397-08002B2CF9AE}" pid="15" name="vdotAddCategories">
    <vt:lpwstr/>
  </property>
  <property fmtid="{D5CDD505-2E9C-101B-9397-08002B2CF9AE}" pid="16" name="vdotDocumentOwnership">
    <vt:lpwstr>3;#Division Administrator|7f1069d7-14e6-4d28-bffd-f0829fa67576</vt:lpwstr>
  </property>
  <property fmtid="{D5CDD505-2E9C-101B-9397-08002B2CF9AE}" pid="17" name="vdotDateOfReview">
    <vt:lpwstr>5;#One Year|326c3b65-1246-458f-bba5-086cf61f7a39</vt:lpwstr>
  </property>
  <property fmtid="{D5CDD505-2E9C-101B-9397-08002B2CF9AE}" pid="18" name="vdotAuthority">
    <vt:lpwstr/>
  </property>
  <property fmtid="{D5CDD505-2E9C-101B-9397-08002B2CF9AE}" pid="19" name="_dlc_DocIdPersistId">
    <vt:bool>true</vt:bool>
  </property>
</Properties>
</file>